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4" r:id="rId3"/>
    <p:sldId id="383" r:id="rId4"/>
    <p:sldId id="385" r:id="rId5"/>
    <p:sldId id="404" r:id="rId6"/>
    <p:sldId id="377" r:id="rId7"/>
    <p:sldId id="389" r:id="rId8"/>
    <p:sldId id="388" r:id="rId9"/>
    <p:sldId id="406" r:id="rId10"/>
    <p:sldId id="407" r:id="rId11"/>
    <p:sldId id="408" r:id="rId12"/>
    <p:sldId id="409" r:id="rId13"/>
    <p:sldId id="410" r:id="rId14"/>
    <p:sldId id="405" r:id="rId15"/>
    <p:sldId id="391" r:id="rId16"/>
    <p:sldId id="395" r:id="rId17"/>
    <p:sldId id="411" r:id="rId18"/>
    <p:sldId id="412" r:id="rId19"/>
  </p:sldIdLst>
  <p:sldSz cx="9144000" cy="6858000" type="screen4x3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6DE351E-3B24-4525-A263-709BBC82265E}">
          <p14:sldIdLst>
            <p14:sldId id="256"/>
            <p14:sldId id="384"/>
            <p14:sldId id="383"/>
            <p14:sldId id="385"/>
            <p14:sldId id="404"/>
            <p14:sldId id="377"/>
            <p14:sldId id="389"/>
            <p14:sldId id="388"/>
            <p14:sldId id="406"/>
            <p14:sldId id="407"/>
            <p14:sldId id="408"/>
            <p14:sldId id="409"/>
            <p14:sldId id="410"/>
            <p14:sldId id="405"/>
            <p14:sldId id="391"/>
            <p14:sldId id="395"/>
            <p14:sldId id="411"/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56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  <p15:guide id="5" pos="998" userDrawn="1">
          <p15:clr>
            <a:srgbClr val="A4A3A4"/>
          </p15:clr>
        </p15:guide>
        <p15:guide id="6" pos="292">
          <p15:clr>
            <a:srgbClr val="A4A3A4"/>
          </p15:clr>
        </p15:guide>
        <p15:guide id="7" pos="5534" userDrawn="1">
          <p15:clr>
            <a:srgbClr val="A4A3A4"/>
          </p15:clr>
        </p15:guide>
        <p15:guide id="9" pos="4604" userDrawn="1">
          <p15:clr>
            <a:srgbClr val="A4A3A4"/>
          </p15:clr>
        </p15:guide>
        <p15:guide id="10" pos="4173" userDrawn="1">
          <p15:clr>
            <a:srgbClr val="A4A3A4"/>
          </p15:clr>
        </p15:guide>
        <p15:guide id="14" orient="horz" pos="1502" userDrawn="1">
          <p15:clr>
            <a:srgbClr val="A4A3A4"/>
          </p15:clr>
        </p15:guide>
        <p15:guide id="15" orient="horz" pos="2976" userDrawn="1">
          <p15:clr>
            <a:srgbClr val="A4A3A4"/>
          </p15:clr>
        </p15:guide>
        <p15:guide id="17" pos="2880" userDrawn="1">
          <p15:clr>
            <a:srgbClr val="A4A3A4"/>
          </p15:clr>
        </p15:guide>
        <p15:guide id="18" orient="horz" pos="2818" userDrawn="1">
          <p15:clr>
            <a:srgbClr val="A4A3A4"/>
          </p15:clr>
        </p15:guide>
        <p15:guide id="19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>
          <p15:clr>
            <a:srgbClr val="A4A3A4"/>
          </p15:clr>
        </p15:guide>
        <p15:guide id="2" pos="2230">
          <p15:clr>
            <a:srgbClr val="A4A3A4"/>
          </p15:clr>
        </p15:guide>
        <p15:guide id="3" orient="horz" pos="3024">
          <p15:clr>
            <a:srgbClr val="A4A3A4"/>
          </p15:clr>
        </p15:guide>
        <p15:guide id="4" pos="2305">
          <p15:clr>
            <a:srgbClr val="A4A3A4"/>
          </p15:clr>
        </p15:guide>
        <p15:guide id="5" orient="horz" pos="3055">
          <p15:clr>
            <a:srgbClr val="A4A3A4"/>
          </p15:clr>
        </p15:guide>
        <p15:guide id="6" orient="horz" pos="3133">
          <p15:clr>
            <a:srgbClr val="A4A3A4"/>
          </p15:clr>
        </p15:guide>
        <p15:guide id="7" pos="2090">
          <p15:clr>
            <a:srgbClr val="A4A3A4"/>
          </p15:clr>
        </p15:guide>
        <p15:guide id="8" pos="216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exander E Ryzhov" initials="AER" lastIdx="2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91278F"/>
    <a:srgbClr val="1B3A9D"/>
    <a:srgbClr val="FAA8BF"/>
    <a:srgbClr val="F7BFF4"/>
    <a:srgbClr val="F4C4E6"/>
    <a:srgbClr val="D1F1CF"/>
    <a:srgbClr val="DEEBF7"/>
    <a:srgbClr val="DCB3EF"/>
    <a:srgbClr val="EBD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3124" autoAdjust="0"/>
  </p:normalViewPr>
  <p:slideViewPr>
    <p:cSldViewPr snapToGrid="0" snapToObjects="1" showGuides="1">
      <p:cViewPr varScale="1">
        <p:scale>
          <a:sx n="92" d="100"/>
          <a:sy n="92" d="100"/>
        </p:scale>
        <p:origin x="288" y="90"/>
      </p:cViewPr>
      <p:guideLst>
        <p:guide orient="horz" pos="1956"/>
        <p:guide orient="horz" pos="3929"/>
        <p:guide pos="998"/>
        <p:guide pos="292"/>
        <p:guide pos="5534"/>
        <p:guide pos="4604"/>
        <p:guide pos="4173"/>
        <p:guide orient="horz" pos="1502"/>
        <p:guide orient="horz" pos="2976"/>
        <p:guide pos="2880"/>
        <p:guide orient="horz" pos="2818"/>
        <p:guide orient="horz" pos="22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napToObjects="1" showGuides="1">
      <p:cViewPr varScale="1">
        <p:scale>
          <a:sx n="67" d="100"/>
          <a:sy n="67" d="100"/>
        </p:scale>
        <p:origin x="-3180" y="-120"/>
      </p:cViewPr>
      <p:guideLst>
        <p:guide orient="horz" pos="2949"/>
        <p:guide pos="2230"/>
        <p:guide orient="horz" pos="3024"/>
        <p:guide pos="2305"/>
        <p:guide orient="horz" pos="3055"/>
        <p:guide orient="horz" pos="3133"/>
        <p:guide pos="2090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1" cy="497285"/>
          </a:xfrm>
          <a:prstGeom prst="rect">
            <a:avLst/>
          </a:prstGeom>
        </p:spPr>
        <p:txBody>
          <a:bodyPr vert="horz" lIns="96346" tIns="48173" rIns="96346" bIns="4817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5" y="0"/>
            <a:ext cx="2971801" cy="497285"/>
          </a:xfrm>
          <a:prstGeom prst="rect">
            <a:avLst/>
          </a:prstGeom>
        </p:spPr>
        <p:txBody>
          <a:bodyPr vert="horz" lIns="96346" tIns="48173" rIns="96346" bIns="48173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/>
              <a:pPr/>
              <a:t>03/10/2018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6679"/>
            <a:ext cx="2971801" cy="497285"/>
          </a:xfrm>
          <a:prstGeom prst="rect">
            <a:avLst/>
          </a:prstGeom>
        </p:spPr>
        <p:txBody>
          <a:bodyPr vert="horz" lIns="96346" tIns="48173" rIns="96346" bIns="4817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5" y="9446679"/>
            <a:ext cx="2971801" cy="497285"/>
          </a:xfrm>
          <a:prstGeom prst="rect">
            <a:avLst/>
          </a:prstGeom>
        </p:spPr>
        <p:txBody>
          <a:bodyPr vert="horz" lIns="96346" tIns="48173" rIns="96346" bIns="48173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1" cy="497285"/>
          </a:xfrm>
          <a:prstGeom prst="rect">
            <a:avLst/>
          </a:prstGeom>
        </p:spPr>
        <p:txBody>
          <a:bodyPr vert="horz" lIns="96346" tIns="48173" rIns="96346" bIns="4817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5" y="0"/>
            <a:ext cx="2971801" cy="497285"/>
          </a:xfrm>
          <a:prstGeom prst="rect">
            <a:avLst/>
          </a:prstGeom>
        </p:spPr>
        <p:txBody>
          <a:bodyPr vert="horz" lIns="96346" tIns="48173" rIns="96346" bIns="48173" rtlCol="0"/>
          <a:lstStyle>
            <a:lvl1pPr algn="r">
              <a:defRPr sz="1300"/>
            </a:lvl1pPr>
          </a:lstStyle>
          <a:p>
            <a:fld id="{8045EBA9-A28D-4849-BFEA-AA04F6A21B63}" type="datetimeFigureOut">
              <a:rPr lang="en-GB" smtClean="0"/>
              <a:pPr/>
              <a:t>03/10/2018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4538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6" tIns="48173" rIns="96346" bIns="4817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202"/>
            <a:ext cx="5486400" cy="4475560"/>
          </a:xfrm>
          <a:prstGeom prst="rect">
            <a:avLst/>
          </a:prstGeom>
        </p:spPr>
        <p:txBody>
          <a:bodyPr vert="horz" lIns="96346" tIns="48173" rIns="96346" bIns="48173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6679"/>
            <a:ext cx="2971801" cy="497285"/>
          </a:xfrm>
          <a:prstGeom prst="rect">
            <a:avLst/>
          </a:prstGeom>
        </p:spPr>
        <p:txBody>
          <a:bodyPr vert="horz" lIns="96346" tIns="48173" rIns="96346" bIns="4817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5" y="9446679"/>
            <a:ext cx="2971801" cy="497285"/>
          </a:xfrm>
          <a:prstGeom prst="rect">
            <a:avLst/>
          </a:prstGeom>
        </p:spPr>
        <p:txBody>
          <a:bodyPr vert="horz" lIns="96346" tIns="48173" rIns="96346" bIns="48173" rtlCol="0" anchor="b"/>
          <a:lstStyle>
            <a:lvl1pPr algn="r">
              <a:defRPr sz="1300"/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48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061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435" y="757503"/>
            <a:ext cx="7756540" cy="2081389"/>
          </a:xfrm>
        </p:spPr>
        <p:txBody>
          <a:bodyPr/>
          <a:lstStyle>
            <a:lvl1pPr>
              <a:defRPr>
                <a:solidFill>
                  <a:srgbClr val="00479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3435" y="4525079"/>
            <a:ext cx="5590856" cy="1728819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rgbClr val="576475"/>
                </a:solidFill>
              </a:defRPr>
            </a:lvl1pPr>
            <a:lvl2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39813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rgbClr val="F4B803"/>
          </a:solidFill>
          <a:ln w="9525">
            <a:solidFill>
              <a:srgbClr val="F4B803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521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39813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rgbClr val="DC1428"/>
          </a:solidFill>
          <a:ln w="9525">
            <a:solidFill>
              <a:srgbClr val="DC1428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rgbClr val="DC142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rgbClr val="DC142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Clr>
                <a:srgbClr val="DC1428"/>
              </a:buClr>
              <a:buSzPct val="100000"/>
              <a:buNone/>
              <a:defRPr lang="en-US" sz="1200" kern="1200" noProof="0" dirty="0" smtClean="0">
                <a:solidFill>
                  <a:srgbClr val="57647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C1428"/>
              </a:buClr>
              <a:buSzPct val="100000"/>
              <a:buNone/>
              <a:defRPr lang="en-US" sz="900" b="1" kern="1200" noProof="0" dirty="0" smtClean="0">
                <a:solidFill>
                  <a:srgbClr val="576475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C1428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rgbClr val="576475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C1428"/>
              </a:buClr>
              <a:buSzPct val="100000"/>
              <a:buNone/>
              <a:defRPr lang="en-US" sz="800" kern="1200" noProof="0" dirty="0" smtClean="0">
                <a:solidFill>
                  <a:srgbClr val="576475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DC1428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rgbClr val="576475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291" y="4525079"/>
            <a:ext cx="2680134" cy="192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77050" y="6569075"/>
            <a:ext cx="1125538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092DF-2242-4495-9CE1-A638184F1B5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026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305800" cy="860400"/>
          </a:xfrm>
        </p:spPr>
        <p:txBody>
          <a:bodyPr/>
          <a:lstStyle>
            <a:lvl1pPr>
              <a:defRPr>
                <a:solidFill>
                  <a:srgbClr val="00479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DC1428"/>
              </a:buClr>
              <a:defRPr>
                <a:solidFill>
                  <a:srgbClr val="576475"/>
                </a:solidFill>
              </a:defRPr>
            </a:lvl1pPr>
            <a:lvl2pPr>
              <a:buClr>
                <a:srgbClr val="DC1428"/>
              </a:buClr>
              <a:defRPr>
                <a:solidFill>
                  <a:srgbClr val="576475"/>
                </a:solidFill>
              </a:defRPr>
            </a:lvl2pPr>
            <a:lvl3pPr>
              <a:buClr>
                <a:srgbClr val="DC1428"/>
              </a:buClr>
              <a:defRPr>
                <a:solidFill>
                  <a:srgbClr val="576475"/>
                </a:solidFill>
              </a:defRPr>
            </a:lvl3pPr>
            <a:lvl4pPr>
              <a:buClr>
                <a:srgbClr val="DC1428"/>
              </a:buClr>
              <a:defRPr>
                <a:solidFill>
                  <a:srgbClr val="576475"/>
                </a:solidFill>
              </a:defRPr>
            </a:lvl4pPr>
            <a:lvl5pPr>
              <a:buClr>
                <a:srgbClr val="DC1428"/>
              </a:buClr>
              <a:defRPr>
                <a:solidFill>
                  <a:srgbClr val="57647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rgbClr val="DC1428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E2142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82940" cy="860400"/>
          </a:xfrm>
        </p:spPr>
        <p:txBody>
          <a:bodyPr/>
          <a:lstStyle>
            <a:lvl1pPr>
              <a:defRPr>
                <a:solidFill>
                  <a:srgbClr val="00479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rgbClr val="DC1428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DC1428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98180" cy="860400"/>
          </a:xfrm>
        </p:spPr>
        <p:txBody>
          <a:bodyPr/>
          <a:lstStyle>
            <a:lvl1pPr>
              <a:defRPr>
                <a:solidFill>
                  <a:srgbClr val="00479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Clr>
                <a:srgbClr val="DC1428"/>
              </a:buClr>
              <a:defRPr sz="2400">
                <a:solidFill>
                  <a:srgbClr val="576475"/>
                </a:solidFill>
              </a:defRPr>
            </a:lvl1pPr>
            <a:lvl2pPr>
              <a:buClr>
                <a:srgbClr val="DC1428"/>
              </a:buClr>
              <a:defRPr sz="2400">
                <a:solidFill>
                  <a:srgbClr val="576475"/>
                </a:solidFill>
              </a:defRPr>
            </a:lvl2pPr>
            <a:lvl3pPr>
              <a:buClr>
                <a:srgbClr val="DC1428"/>
              </a:buClr>
              <a:defRPr sz="2000">
                <a:solidFill>
                  <a:srgbClr val="576475"/>
                </a:solidFill>
              </a:defRPr>
            </a:lvl3pPr>
            <a:lvl4pPr>
              <a:buClr>
                <a:srgbClr val="DC1428"/>
              </a:buClr>
              <a:defRPr sz="1800">
                <a:solidFill>
                  <a:srgbClr val="576475"/>
                </a:solidFill>
              </a:defRPr>
            </a:lvl4pPr>
            <a:lvl5pPr>
              <a:buClr>
                <a:srgbClr val="DC1428"/>
              </a:buClr>
              <a:defRPr sz="1800">
                <a:solidFill>
                  <a:srgbClr val="576475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Clr>
                <a:srgbClr val="DC1428"/>
              </a:buClr>
              <a:defRPr sz="2400">
                <a:solidFill>
                  <a:srgbClr val="576475"/>
                </a:solidFill>
              </a:defRPr>
            </a:lvl1pPr>
            <a:lvl2pPr>
              <a:buClr>
                <a:srgbClr val="DC1428"/>
              </a:buClr>
              <a:defRPr sz="2400">
                <a:solidFill>
                  <a:srgbClr val="576475"/>
                </a:solidFill>
              </a:defRPr>
            </a:lvl2pPr>
            <a:lvl3pPr>
              <a:buClr>
                <a:srgbClr val="DC1428"/>
              </a:buClr>
              <a:defRPr sz="2000">
                <a:solidFill>
                  <a:srgbClr val="576475"/>
                </a:solidFill>
              </a:defRPr>
            </a:lvl3pPr>
            <a:lvl4pPr>
              <a:buClr>
                <a:srgbClr val="DC1428"/>
              </a:buClr>
              <a:defRPr sz="1800">
                <a:solidFill>
                  <a:srgbClr val="576475"/>
                </a:solidFill>
              </a:defRPr>
            </a:lvl4pPr>
            <a:lvl5pPr>
              <a:buClr>
                <a:srgbClr val="DC1428"/>
              </a:buClr>
              <a:defRPr sz="1800">
                <a:solidFill>
                  <a:srgbClr val="576475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rgbClr val="DC1428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DC1428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313420" cy="860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96000"/>
            <a:ext cx="4042800" cy="3994963"/>
          </a:xfrm>
        </p:spPr>
        <p:txBody>
          <a:bodyPr/>
          <a:lstStyle>
            <a:lvl1pPr>
              <a:buClr>
                <a:srgbClr val="DC1428"/>
              </a:buClr>
              <a:defRPr sz="2400">
                <a:solidFill>
                  <a:srgbClr val="576475"/>
                </a:solidFill>
              </a:defRPr>
            </a:lvl1pPr>
            <a:lvl2pPr>
              <a:buClr>
                <a:srgbClr val="DC1428"/>
              </a:buClr>
              <a:defRPr sz="2400">
                <a:solidFill>
                  <a:srgbClr val="576475"/>
                </a:solidFill>
              </a:defRPr>
            </a:lvl2pPr>
            <a:lvl3pPr>
              <a:buClr>
                <a:srgbClr val="DC1428"/>
              </a:buClr>
              <a:defRPr sz="2000">
                <a:solidFill>
                  <a:srgbClr val="576475"/>
                </a:solidFill>
              </a:defRPr>
            </a:lvl3pPr>
            <a:lvl4pPr>
              <a:buClr>
                <a:srgbClr val="DC1428"/>
              </a:buClr>
              <a:defRPr sz="1800">
                <a:solidFill>
                  <a:srgbClr val="576475"/>
                </a:solidFill>
              </a:defRPr>
            </a:lvl4pPr>
            <a:lvl5pPr>
              <a:buClr>
                <a:srgbClr val="DC1428"/>
              </a:buClr>
              <a:defRPr sz="1800">
                <a:solidFill>
                  <a:srgbClr val="576475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78000"/>
            <a:ext cx="4042800" cy="3994963"/>
          </a:xfrm>
        </p:spPr>
        <p:txBody>
          <a:bodyPr/>
          <a:lstStyle>
            <a:lvl1pPr>
              <a:buClr>
                <a:srgbClr val="DC1428"/>
              </a:buClr>
              <a:defRPr sz="2400">
                <a:solidFill>
                  <a:srgbClr val="576475"/>
                </a:solidFill>
              </a:defRPr>
            </a:lvl1pPr>
            <a:lvl2pPr>
              <a:buClr>
                <a:srgbClr val="DC1428"/>
              </a:buClr>
              <a:defRPr sz="2400">
                <a:solidFill>
                  <a:srgbClr val="576475"/>
                </a:solidFill>
              </a:defRPr>
            </a:lvl2pPr>
            <a:lvl3pPr>
              <a:buClr>
                <a:srgbClr val="DC1428"/>
              </a:buClr>
              <a:defRPr sz="2000">
                <a:solidFill>
                  <a:srgbClr val="576475"/>
                </a:solidFill>
              </a:defRPr>
            </a:lvl3pPr>
            <a:lvl4pPr>
              <a:buClr>
                <a:srgbClr val="DC1428"/>
              </a:buClr>
              <a:defRPr sz="1800">
                <a:solidFill>
                  <a:srgbClr val="576475"/>
                </a:solidFill>
              </a:defRPr>
            </a:lvl4pPr>
            <a:lvl5pPr>
              <a:buClr>
                <a:srgbClr val="DC1428"/>
              </a:buClr>
              <a:defRPr sz="1800">
                <a:solidFill>
                  <a:srgbClr val="576475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rgbClr val="DC1428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90400"/>
            <a:ext cx="4042800" cy="640800"/>
          </a:xfrm>
        </p:spPr>
        <p:txBody>
          <a:bodyPr anchor="b" anchorCtr="0"/>
          <a:lstStyle>
            <a:lvl1pPr>
              <a:buNone/>
              <a:defRPr b="1">
                <a:solidFill>
                  <a:srgbClr val="576475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90400"/>
            <a:ext cx="4042800" cy="640800"/>
          </a:xfrm>
        </p:spPr>
        <p:txBody>
          <a:bodyPr anchor="b" anchorCtr="0"/>
          <a:lstStyle>
            <a:lvl1pPr>
              <a:buNone/>
              <a:defRPr b="1">
                <a:solidFill>
                  <a:srgbClr val="57647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DC1428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rgbClr val="576475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54100"/>
            <a:ext cx="8229600" cy="5091518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600" b="1">
                <a:solidFill>
                  <a:srgbClr val="004793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DC1428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39813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rgbClr val="732158"/>
          </a:solidFill>
          <a:ln w="9525">
            <a:solidFill>
              <a:srgbClr val="732158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764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rgbClr val="004793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457200" y="1039813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793"/>
          </a:solidFill>
          <a:ln w="9525">
            <a:solidFill>
              <a:srgbClr val="004793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39813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rgbClr val="7D9AC1"/>
          </a:solidFill>
          <a:ln w="9525">
            <a:solidFill>
              <a:srgbClr val="7D9AC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282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57200" y="6415200"/>
            <a:ext cx="886382" cy="19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100" dirty="0" smtClean="0">
                <a:solidFill>
                  <a:srgbClr val="004793"/>
                </a:solidFill>
              </a:rPr>
              <a:t>Стр.</a:t>
            </a:r>
            <a:r>
              <a:rPr lang="en-GB" sz="1100" dirty="0" smtClean="0">
                <a:solidFill>
                  <a:srgbClr val="004793"/>
                </a:solidFill>
              </a:rPr>
              <a:t> </a:t>
            </a:r>
            <a:fld id="{9AE4D82F-B047-469B-AC52-A46321747EAF}" type="slidenum">
              <a:rPr lang="en-GB" sz="1100" smtClean="0">
                <a:solidFill>
                  <a:srgbClr val="004793"/>
                </a:solidFill>
              </a:rPr>
              <a:pPr/>
              <a:t>‹#›</a:t>
            </a:fld>
            <a:endParaRPr lang="en-GB" sz="1100" dirty="0">
              <a:solidFill>
                <a:srgbClr val="004793"/>
              </a:solidFill>
            </a:endParaRPr>
          </a:p>
        </p:txBody>
      </p:sp>
      <p:pic>
        <p:nvPicPr>
          <p:cNvPr id="3074" name="Picture 2" descr="http://secandsafe.ru/uploads/news/50612e5eccaac.jp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871" y="6159679"/>
            <a:ext cx="875929" cy="63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>
          <a:xfrm>
            <a:off x="2944381" y="6339476"/>
            <a:ext cx="3262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4793"/>
                </a:solidFill>
              </a:defRPr>
            </a:lvl1pPr>
          </a:lstStyle>
          <a:p>
            <a:r>
              <a:rPr lang="ru-RU" smtClean="0"/>
              <a:t>Планирование разработки и производства продукта в области подводной техники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80" r:id="rId7"/>
    <p:sldLayoutId id="2147483673" r:id="rId8"/>
    <p:sldLayoutId id="2147483681" r:id="rId9"/>
    <p:sldLayoutId id="2147483676" r:id="rId10"/>
    <p:sldLayoutId id="2147483674" r:id="rId11"/>
    <p:sldLayoutId id="2147483677" r:id="rId12"/>
    <p:sldLayoutId id="2147483678" r:id="rId13"/>
    <p:sldLayoutId id="2147483679" r:id="rId14"/>
    <p:sldLayoutId id="2147483682" r:id="rId1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1" kern="1200">
          <a:solidFill>
            <a:srgbClr val="004793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E21421"/>
        </a:buClr>
        <a:buSzPct val="70000"/>
        <a:buFont typeface="Arial" pitchFamily="34" charset="0"/>
        <a:buChar char="►"/>
        <a:defRPr sz="2400" kern="1200">
          <a:solidFill>
            <a:srgbClr val="576475"/>
          </a:solidFill>
          <a:latin typeface="+mn-lt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rgbClr val="E21421"/>
        </a:buClr>
        <a:buSzPct val="70000"/>
        <a:buFont typeface="Arial" pitchFamily="34" charset="0"/>
        <a:buChar char="►"/>
        <a:defRPr sz="2000" kern="1200">
          <a:solidFill>
            <a:srgbClr val="576475"/>
          </a:solidFill>
          <a:latin typeface="+mn-lt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rgbClr val="E21421"/>
        </a:buClr>
        <a:buSzPct val="70000"/>
        <a:buFont typeface="Arial" pitchFamily="34" charset="0"/>
        <a:buChar char="►"/>
        <a:defRPr sz="1800" kern="1200">
          <a:solidFill>
            <a:srgbClr val="576475"/>
          </a:solidFill>
          <a:latin typeface="+mn-lt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rgbClr val="E21421"/>
        </a:buClr>
        <a:buSzPct val="70000"/>
        <a:buFont typeface="Arial" pitchFamily="34" charset="0"/>
        <a:buChar char="►"/>
        <a:defRPr sz="1600" kern="1200">
          <a:solidFill>
            <a:srgbClr val="576475"/>
          </a:solidFill>
          <a:latin typeface="+mn-lt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rgbClr val="E21421"/>
        </a:buClr>
        <a:buSzPct val="70000"/>
        <a:buFont typeface="Arial" pitchFamily="34" charset="0"/>
        <a:buChar char="►"/>
        <a:defRPr sz="1600" kern="1200">
          <a:solidFill>
            <a:srgbClr val="57647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8" Type="http://schemas.openxmlformats.org/officeDocument/2006/relationships/image" Target="../media/image19.png"/><Relationship Id="rId34" Type="http://schemas.openxmlformats.org/officeDocument/2006/relationships/image" Target="../media/image59.png"/><Relationship Id="rId33" Type="http://schemas.openxmlformats.org/officeDocument/2006/relationships/image" Target="../media/image58.png"/><Relationship Id="rId2" Type="http://schemas.openxmlformats.org/officeDocument/2006/relationships/image" Target="../media/image4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32" Type="http://schemas.openxmlformats.org/officeDocument/2006/relationships/image" Target="../media/image57.png"/><Relationship Id="rId28" Type="http://schemas.openxmlformats.org/officeDocument/2006/relationships/image" Target="../media/image53.png"/><Relationship Id="rId31" Type="http://schemas.openxmlformats.org/officeDocument/2006/relationships/image" Target="../media/image56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4" Type="http://schemas.openxmlformats.org/officeDocument/2006/relationships/image" Target="../media/image12.png"/><Relationship Id="rId35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0.png"/><Relationship Id="rId34" Type="http://schemas.openxmlformats.org/officeDocument/2006/relationships/image" Target="../media/image80.png"/><Relationship Id="rId7" Type="http://schemas.openxmlformats.org/officeDocument/2006/relationships/image" Target="../media/image380.png"/><Relationship Id="rId12" Type="http://schemas.openxmlformats.org/officeDocument/2006/relationships/image" Target="../media/image430.png"/><Relationship Id="rId33" Type="http://schemas.openxmlformats.org/officeDocument/2006/relationships/image" Target="../media/image79.png"/><Relationship Id="rId38" Type="http://schemas.openxmlformats.org/officeDocument/2006/relationships/image" Target="../media/image84.png"/><Relationship Id="rId2" Type="http://schemas.openxmlformats.org/officeDocument/2006/relationships/image" Target="../media/image4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0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5" Type="http://schemas.openxmlformats.org/officeDocument/2006/relationships/image" Target="../media/image360.png"/><Relationship Id="rId23" Type="http://schemas.openxmlformats.org/officeDocument/2006/relationships/image" Target="../media/image69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Relationship Id="rId22" Type="http://schemas.openxmlformats.org/officeDocument/2006/relationships/image" Target="../media/image68.png"/><Relationship Id="rId14" Type="http://schemas.openxmlformats.org/officeDocument/2006/relationships/image" Target="../media/image4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1372751" y="219461"/>
            <a:ext cx="77074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МОСКОВСКИЙ ГОСУДАРСТВЕННЫЙ ТЕХНОЛОГИЧЕСКИЙ УНИВЕРСИТЕТ "СТАНКИН"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8" y="191958"/>
            <a:ext cx="1277518" cy="735389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4263203" y="6427117"/>
            <a:ext cx="70866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2018</a:t>
            </a:r>
            <a:endParaRPr lang="ru-RU" sz="1600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179388" y="2327402"/>
            <a:ext cx="8583955" cy="10432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rgbClr val="00479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ru-RU" dirty="0" smtClean="0">
                <a:solidFill>
                  <a:srgbClr val="00337D"/>
                </a:solidFill>
              </a:rPr>
              <a:t/>
            </a:r>
            <a:br>
              <a:rPr lang="ru-RU" dirty="0" smtClean="0">
                <a:solidFill>
                  <a:srgbClr val="00337D"/>
                </a:solidFill>
              </a:rPr>
            </a:br>
            <a:r>
              <a:rPr lang="ru-RU" dirty="0" smtClean="0">
                <a:solidFill>
                  <a:srgbClr val="00337D"/>
                </a:solidFill>
              </a:rPr>
              <a:t>Разработка и исследование системы группового управления </a:t>
            </a:r>
            <a:r>
              <a:rPr lang="ru-RU" dirty="0">
                <a:solidFill>
                  <a:srgbClr val="00337D"/>
                </a:solidFill>
              </a:rPr>
              <a:t>мобильными роботами для перемещения полезной нагрузки</a:t>
            </a:r>
          </a:p>
          <a:p>
            <a:pPr algn="ctr">
              <a:spcBef>
                <a:spcPts val="1200"/>
              </a:spcBef>
            </a:pPr>
            <a:endParaRPr lang="ru-RU" dirty="0"/>
          </a:p>
          <a:p>
            <a:pPr algn="ctr">
              <a:spcBef>
                <a:spcPts val="1200"/>
              </a:spcBef>
            </a:pPr>
            <a:endParaRPr lang="ru-RU" dirty="0" smtClean="0"/>
          </a:p>
          <a:p>
            <a:pPr algn="ctr">
              <a:spcBef>
                <a:spcPts val="1200"/>
              </a:spcBef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b="0" dirty="0" smtClean="0"/>
              <a:t/>
            </a:r>
            <a:br>
              <a:rPr lang="ru-RU" b="0" dirty="0" smtClean="0"/>
            </a:br>
            <a:endParaRPr lang="en-GB" b="0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4662488" y="4926898"/>
            <a:ext cx="66889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Автор</a:t>
            </a:r>
            <a:r>
              <a:rPr lang="en-US" sz="1600" dirty="0"/>
              <a:t>:</a:t>
            </a:r>
            <a:r>
              <a:rPr lang="ru-RU" sz="1600" dirty="0"/>
              <a:t> Кирюхина Ольга </a:t>
            </a:r>
            <a:r>
              <a:rPr lang="ru-RU" sz="1600" dirty="0" smtClean="0"/>
              <a:t>Владимировна</a:t>
            </a:r>
          </a:p>
          <a:p>
            <a:r>
              <a:rPr lang="ru-RU" sz="1600" dirty="0" smtClean="0"/>
              <a:t>Студент группы ИДМ16-10</a:t>
            </a:r>
          </a:p>
          <a:p>
            <a:r>
              <a:rPr lang="ru-RU" sz="1600" dirty="0" smtClean="0"/>
              <a:t>Научный </a:t>
            </a:r>
            <a:r>
              <a:rPr lang="ru-RU" sz="1600" dirty="0"/>
              <a:t>руководитель: </a:t>
            </a:r>
            <a:r>
              <a:rPr lang="ru-RU" sz="1600" dirty="0" err="1"/>
              <a:t>Собольников</a:t>
            </a:r>
            <a:r>
              <a:rPr lang="ru-RU" sz="1600" dirty="0"/>
              <a:t> </a:t>
            </a:r>
            <a:r>
              <a:rPr lang="ru-RU" sz="1600" dirty="0" smtClean="0"/>
              <a:t>С.А.</a:t>
            </a:r>
            <a:endParaRPr lang="ru-RU" sz="1600" dirty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0" y="2600325"/>
            <a:ext cx="4874698" cy="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4269302" y="4257675"/>
            <a:ext cx="4874698" cy="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Номер слайда 6"/>
          <p:cNvSpPr>
            <a:spLocks noGrp="1"/>
          </p:cNvSpPr>
          <p:nvPr>
            <p:ph type="sldNum" sz="quarter" idx="4294967295"/>
          </p:nvPr>
        </p:nvSpPr>
        <p:spPr>
          <a:xfrm>
            <a:off x="6877050" y="6569075"/>
            <a:ext cx="1125538" cy="2159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397BD0-B370-45CF-8846-1EC6F096B619}" type="slidenum">
              <a:rPr lang="ru-RU" altLang="ru-RU" sz="1200">
                <a:solidFill>
                  <a:schemeClr val="tx2"/>
                </a:solidFill>
              </a:rPr>
              <a:pPr>
                <a:spcBef>
                  <a:spcPct val="0"/>
                </a:spcBef>
              </a:pPr>
              <a:t>10</a:t>
            </a:fld>
            <a:endParaRPr lang="ru-RU" altLang="ru-RU" sz="120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37288"/>
            <a:ext cx="1024578" cy="589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3053381" y="5700844"/>
                <a:ext cx="60314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200" dirty="0" smtClean="0">
                    <a:latin typeface="+mj-lt"/>
                    <a:ea typeface="Calibri" panose="020F0502020204030204" pitchFamily="34" charset="0"/>
                  </a:rPr>
                  <a:t>Переходной процесс</a:t>
                </a:r>
                <a14:m>
                  <m:oMath xmlns:m="http://schemas.openxmlformats.org/officeDocument/2006/math">
                    <m:r>
                      <a:rPr lang="ru-RU" sz="12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𝑑</m:t>
                    </m:r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200" dirty="0">
                    <a:latin typeface="+mj-lt"/>
                    <a:ea typeface="Calibri" panose="020F0502020204030204" pitchFamily="34" charset="0"/>
                  </a:rPr>
                  <a:t> по расстоянию между </a:t>
                </a:r>
                <a:r>
                  <a:rPr lang="ru-RU" sz="1200" dirty="0" smtClean="0">
                    <a:latin typeface="+mj-lt"/>
                    <a:ea typeface="Calibri" panose="020F0502020204030204" pitchFamily="34" charset="0"/>
                  </a:rPr>
                  <a:t>роботами </a:t>
                </a:r>
              </a:p>
              <a:p>
                <a:pPr algn="ctr"/>
                <a:r>
                  <a:rPr lang="ru-RU" sz="1200" dirty="0" smtClean="0">
                    <a:latin typeface="+mj-lt"/>
                    <a:ea typeface="Calibri" panose="020F0502020204030204" pitchFamily="34" charset="0"/>
                  </a:rPr>
                  <a:t>при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r>
                      <a:rPr lang="ru-RU" sz="12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ru-RU" sz="1200" dirty="0" smtClean="0">
                    <a:latin typeface="+mj-lt"/>
                    <a:ea typeface="Calibri" panose="020F0502020204030204" pitchFamily="34" charset="0"/>
                  </a:rPr>
                  <a:t>м/с и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i="1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ru-RU" sz="1200" i="1" baseline="-250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л,п</m:t>
                    </m:r>
                  </m:oMath>
                </a14:m>
                <a:r>
                  <a:rPr lang="ru-RU" sz="1200" dirty="0" smtClean="0">
                    <a:latin typeface="+mj-lt"/>
                    <a:ea typeface="Calibri" panose="020F0502020204030204" pitchFamily="34" charset="0"/>
                  </a:rPr>
                  <a:t>= 0 </a:t>
                </a:r>
                <a:endParaRPr lang="ru-RU" sz="1200" dirty="0">
                  <a:latin typeface="+mj-lt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81" y="5700844"/>
                <a:ext cx="603141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316"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323673" y="1281559"/>
                <a:ext cx="3095196" cy="3029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500" b="1" dirty="0" smtClean="0">
                    <a:ea typeface="Times New Roman" panose="02020603050405020304" pitchFamily="18" charset="0"/>
                  </a:rPr>
                  <a:t>П – регулятор</a:t>
                </a:r>
                <a:r>
                  <a:rPr lang="en-US" sz="1500" b="1" dirty="0" smtClean="0">
                    <a:ea typeface="Times New Roman" panose="02020603050405020304" pitchFamily="18" charset="0"/>
                  </a:rPr>
                  <a:t>:</a:t>
                </a:r>
                <a:endParaRPr lang="ru-RU" sz="1500" b="1" dirty="0" smtClean="0"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15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15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5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5.47</m:t>
                      </m:r>
                    </m:oMath>
                  </m:oMathPara>
                </a14:m>
                <a:endParaRPr lang="ru-RU" sz="1500" dirty="0" smtClean="0"/>
              </a:p>
              <a:p>
                <a:endParaRPr lang="ru-RU" sz="1500" dirty="0" smtClean="0"/>
              </a:p>
              <a:p>
                <a:r>
                  <a:rPr lang="ru-RU" sz="1500" dirty="0" smtClean="0"/>
                  <a:t>Параметры: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15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пп</m:t>
                          </m:r>
                        </m:sub>
                      </m:sSub>
                      <m:r>
                        <a:rPr lang="ru-RU" sz="15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=0.82с,</m:t>
                      </m:r>
                    </m:oMath>
                  </m:oMathPara>
                </a14:m>
                <a:endParaRPr lang="ru-RU" sz="1500" b="0" i="1" dirty="0" smtClean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=5.53%, </m:t>
                      </m:r>
                    </m:oMath>
                  </m:oMathPara>
                </a14:m>
                <a:endParaRPr lang="ru-RU" sz="1500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=64.3дБ на 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5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b>
                    </m:sSub>
                    <m:r>
                      <a:rPr lang="ru-RU" sz="1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=562</m:t>
                    </m:r>
                    <m:f>
                      <m:fPr>
                        <m:ctrlP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500" b="0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ru-RU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ru-RU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=64.2</m:t>
                    </m:r>
                    <m:r>
                      <a:rPr lang="ru-RU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н</m:t>
                    </m:r>
                    <m:r>
                      <a:rPr lang="ru-RU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а 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с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4.88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5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3" y="1281559"/>
                <a:ext cx="3095196" cy="3029355"/>
              </a:xfrm>
              <a:prstGeom prst="rect">
                <a:avLst/>
              </a:prstGeom>
              <a:blipFill rotWithShape="0">
                <a:blip r:embed="rId4"/>
                <a:stretch>
                  <a:fillRect l="-787" t="-4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82651" y="3706311"/>
                <a:ext cx="3136218" cy="3257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500" b="1" dirty="0" smtClean="0">
                    <a:ea typeface="Times New Roman" panose="02020603050405020304" pitchFamily="18" charset="0"/>
                  </a:rPr>
                  <a:t>ПИД – регулятор</a:t>
                </a:r>
                <a:r>
                  <a:rPr lang="en-US" sz="1500" b="1" dirty="0" smtClean="0">
                    <a:ea typeface="Times New Roman" panose="02020603050405020304" pitchFamily="18" charset="0"/>
                  </a:rPr>
                  <a:t>:</a:t>
                </a:r>
                <a:endParaRPr lang="ru-RU" sz="1500" b="1" dirty="0" smtClean="0"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15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500" b="0" i="1" smtClean="0">
                          <a:latin typeface="Cambria Math" panose="02040503050406030204" pitchFamily="18" charset="0"/>
                        </a:rPr>
                        <m:t>36.6</m:t>
                      </m:r>
                      <m:r>
                        <a:rPr lang="ru-RU" sz="15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500" i="1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ru-RU" sz="1500" b="0" i="1" smtClean="0">
                          <a:latin typeface="Cambria Math" panose="02040503050406030204" pitchFamily="18" charset="0"/>
                        </a:rPr>
                        <m:t>1.75</m:t>
                      </m:r>
                      <m:r>
                        <a:rPr lang="ru-RU" sz="1500" i="1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1500" b="0" i="1" smtClean="0">
                          <a:latin typeface="Cambria Math" panose="02040503050406030204" pitchFamily="18" charset="0"/>
                        </a:rPr>
                        <m:t>3.24</m:t>
                      </m:r>
                    </m:oMath>
                  </m:oMathPara>
                </a14:m>
                <a:endParaRPr lang="ru-RU" sz="1500" dirty="0" smtClean="0"/>
              </a:p>
              <a:p>
                <a:endParaRPr lang="ru-RU" sz="1500" dirty="0" smtClean="0"/>
              </a:p>
              <a:p>
                <a:r>
                  <a:rPr lang="ru-RU" sz="1500" dirty="0" smtClean="0"/>
                  <a:t>Параметры: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15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пп</m:t>
                          </m:r>
                        </m:sub>
                      </m:sSub>
                      <m:r>
                        <a:rPr lang="ru-RU" sz="15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=0.67с,</m:t>
                      </m:r>
                    </m:oMath>
                  </m:oMathPara>
                </a14:m>
                <a:endParaRPr lang="ru-RU" sz="1500" b="0" i="1" dirty="0" smtClean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=5.84%, </m:t>
                      </m:r>
                    </m:oMath>
                  </m:oMathPara>
                </a14:m>
                <a:endParaRPr lang="ru-RU" sz="1500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=28.2дБ на 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5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b>
                    </m:sSub>
                    <m:r>
                      <a:rPr lang="ru-RU" sz="1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=1.57е+03</m:t>
                    </m:r>
                    <m:f>
                      <m:fPr>
                        <m:ctrlP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500" b="0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ru-RU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ru-RU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=96.2</m:t>
                    </m:r>
                    <m:r>
                      <a:rPr lang="ru-RU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н</m:t>
                    </m:r>
                    <m:r>
                      <a:rPr lang="ru-RU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а 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с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31.2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5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51" y="3706311"/>
                <a:ext cx="3136218" cy="3257751"/>
              </a:xfrm>
              <a:prstGeom prst="rect">
                <a:avLst/>
              </a:prstGeom>
              <a:blipFill rotWithShape="0">
                <a:blip r:embed="rId5"/>
                <a:stretch>
                  <a:fillRect l="-777" t="-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/>
          <p:cNvSpPr/>
          <p:nvPr/>
        </p:nvSpPr>
        <p:spPr>
          <a:xfrm>
            <a:off x="301357" y="1161338"/>
            <a:ext cx="8565539" cy="2438597"/>
          </a:xfrm>
          <a:prstGeom prst="rect">
            <a:avLst/>
          </a:prstGeom>
          <a:ln w="12700">
            <a:solidFill>
              <a:srgbClr val="002060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01357" y="3686432"/>
            <a:ext cx="8565539" cy="2438597"/>
          </a:xfrm>
          <a:prstGeom prst="rect">
            <a:avLst/>
          </a:prstGeom>
          <a:ln w="12700">
            <a:solidFill>
              <a:srgbClr val="002060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01357" y="1161337"/>
            <a:ext cx="2861973" cy="2438597"/>
          </a:xfrm>
          <a:prstGeom prst="rect">
            <a:avLst/>
          </a:prstGeom>
          <a:ln w="12700">
            <a:solidFill>
              <a:srgbClr val="002060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07198" y="3686432"/>
            <a:ext cx="2861973" cy="2438597"/>
          </a:xfrm>
          <a:prstGeom prst="rect">
            <a:avLst/>
          </a:prstGeom>
          <a:ln w="12700">
            <a:solidFill>
              <a:srgbClr val="002060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458789" y="533074"/>
            <a:ext cx="8229600" cy="900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rgbClr val="00479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ru-RU" kern="0" dirty="0" smtClean="0">
                <a:solidFill>
                  <a:srgbClr val="00337D"/>
                </a:solidFill>
              </a:rPr>
              <a:t>Синтез контура расстояния </a:t>
            </a:r>
            <a:endParaRPr lang="ru-RU" altLang="ru-RU" kern="0" dirty="0">
              <a:solidFill>
                <a:srgbClr val="00337D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"/>
          <a:stretch/>
        </p:blipFill>
        <p:spPr>
          <a:xfrm>
            <a:off x="3323872" y="1281559"/>
            <a:ext cx="5303087" cy="19298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2" r="2501"/>
          <a:stretch/>
        </p:blipFill>
        <p:spPr>
          <a:xfrm>
            <a:off x="3418869" y="3772930"/>
            <a:ext cx="5214385" cy="185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3112590" y="3132653"/>
                <a:ext cx="60314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200" dirty="0" smtClean="0">
                    <a:latin typeface="+mj-lt"/>
                    <a:ea typeface="Calibri" panose="020F0502020204030204" pitchFamily="34" charset="0"/>
                  </a:rPr>
                  <a:t>Переходной процесс</a:t>
                </a:r>
                <a14:m>
                  <m:oMath xmlns:m="http://schemas.openxmlformats.org/officeDocument/2006/math">
                    <m:r>
                      <a:rPr lang="ru-RU" sz="12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𝑑</m:t>
                    </m:r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200" dirty="0">
                    <a:latin typeface="+mj-lt"/>
                    <a:ea typeface="Calibri" panose="020F0502020204030204" pitchFamily="34" charset="0"/>
                  </a:rPr>
                  <a:t> по расстоянию между </a:t>
                </a:r>
                <a:r>
                  <a:rPr lang="ru-RU" sz="1200" dirty="0" smtClean="0">
                    <a:latin typeface="+mj-lt"/>
                    <a:ea typeface="Calibri" panose="020F0502020204030204" pitchFamily="34" charset="0"/>
                  </a:rPr>
                  <a:t>роботами </a:t>
                </a:r>
              </a:p>
              <a:p>
                <a:pPr algn="ctr"/>
                <a:r>
                  <a:rPr lang="ru-RU" sz="1200" dirty="0" smtClean="0">
                    <a:latin typeface="+mj-lt"/>
                    <a:ea typeface="Calibri" panose="020F0502020204030204" pitchFamily="34" charset="0"/>
                  </a:rPr>
                  <a:t>при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r>
                      <a:rPr lang="ru-RU" sz="12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ru-RU" sz="1200" dirty="0" smtClean="0">
                    <a:latin typeface="+mj-lt"/>
                    <a:ea typeface="Calibri" panose="020F0502020204030204" pitchFamily="34" charset="0"/>
                  </a:rPr>
                  <a:t>м/с и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i="1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ru-RU" sz="1200" i="1" baseline="-250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л,п</m:t>
                    </m:r>
                  </m:oMath>
                </a14:m>
                <a:r>
                  <a:rPr lang="ru-RU" sz="1200" dirty="0" smtClean="0">
                    <a:latin typeface="+mj-lt"/>
                    <a:ea typeface="Calibri" panose="020F0502020204030204" pitchFamily="34" charset="0"/>
                  </a:rPr>
                  <a:t>= 0 </a:t>
                </a:r>
                <a:endParaRPr lang="ru-RU" sz="1200" dirty="0">
                  <a:latin typeface="+mj-lt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590" y="3132653"/>
                <a:ext cx="6031410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163330" y="1161338"/>
                <a:ext cx="442750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𝑑</m:t>
                    </m:r>
                  </m:oMath>
                </a14:m>
                <a:r>
                  <a:rPr lang="ru-RU" sz="1300" dirty="0" smtClean="0">
                    <a:latin typeface="+mj-lt"/>
                  </a:rPr>
                  <a:t>,м</a:t>
                </a:r>
                <a:endParaRPr lang="ru-RU" sz="13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330" y="1161338"/>
                <a:ext cx="442750" cy="292388"/>
              </a:xfrm>
              <a:prstGeom prst="rect">
                <a:avLst/>
              </a:prstGeom>
              <a:blipFill rotWithShape="0">
                <a:blip r:embed="rId9"/>
                <a:stretch>
                  <a:fillRect t="-2128" r="-1370" b="-19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/>
          <p:cNvSpPr/>
          <p:nvPr/>
        </p:nvSpPr>
        <p:spPr>
          <a:xfrm>
            <a:off x="8413461" y="3065256"/>
            <a:ext cx="360996" cy="292388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sz="1300" dirty="0">
                <a:latin typeface="+mj-lt"/>
              </a:rPr>
              <a:t>t</a:t>
            </a:r>
            <a:r>
              <a:rPr lang="ru-RU" sz="1300" dirty="0" smtClean="0">
                <a:latin typeface="+mj-lt"/>
              </a:rPr>
              <a:t>,</a:t>
            </a:r>
            <a:r>
              <a:rPr lang="en-US" sz="1300" dirty="0" smtClean="0">
                <a:latin typeface="+mj-lt"/>
              </a:rPr>
              <a:t>c</a:t>
            </a:r>
            <a:endParaRPr lang="ru-RU" sz="1300" dirty="0">
              <a:latin typeface="+mj-lt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8424229" y="5399035"/>
            <a:ext cx="360996" cy="292388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sz="1300" dirty="0">
                <a:latin typeface="+mj-lt"/>
              </a:rPr>
              <a:t>t</a:t>
            </a:r>
            <a:r>
              <a:rPr lang="ru-RU" sz="1300" dirty="0" smtClean="0">
                <a:latin typeface="+mj-lt"/>
              </a:rPr>
              <a:t>,</a:t>
            </a:r>
            <a:r>
              <a:rPr lang="en-US" sz="1300" dirty="0" smtClean="0">
                <a:latin typeface="+mj-lt"/>
              </a:rPr>
              <a:t>c</a:t>
            </a:r>
            <a:endParaRPr lang="ru-RU" sz="13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3197494" y="3682116"/>
                <a:ext cx="442750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𝑑</m:t>
                    </m:r>
                  </m:oMath>
                </a14:m>
                <a:r>
                  <a:rPr lang="ru-RU" sz="1300" dirty="0" smtClean="0">
                    <a:latin typeface="+mj-lt"/>
                  </a:rPr>
                  <a:t>,м</a:t>
                </a:r>
                <a:endParaRPr lang="ru-RU" sz="13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494" y="3682116"/>
                <a:ext cx="442750" cy="292388"/>
              </a:xfrm>
              <a:prstGeom prst="rect">
                <a:avLst/>
              </a:prstGeom>
              <a:blipFill rotWithShape="0">
                <a:blip r:embed="rId10"/>
                <a:stretch>
                  <a:fillRect t="-2083" r="-2778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" t="3419" r="1160"/>
          <a:stretch/>
        </p:blipFill>
        <p:spPr>
          <a:xfrm>
            <a:off x="3369277" y="3825760"/>
            <a:ext cx="5319112" cy="1665322"/>
          </a:xfrm>
          <a:prstGeom prst="rect">
            <a:avLst/>
          </a:prstGeom>
        </p:spPr>
      </p:pic>
      <p:sp>
        <p:nvSpPr>
          <p:cNvPr id="5122" name="Номер слайда 6"/>
          <p:cNvSpPr>
            <a:spLocks noGrp="1"/>
          </p:cNvSpPr>
          <p:nvPr>
            <p:ph type="sldNum" sz="quarter" idx="4294967295"/>
          </p:nvPr>
        </p:nvSpPr>
        <p:spPr>
          <a:xfrm>
            <a:off x="6877050" y="6569075"/>
            <a:ext cx="1125538" cy="2159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397BD0-B370-45CF-8846-1EC6F096B619}" type="slidenum">
              <a:rPr lang="ru-RU" altLang="ru-RU" sz="1200">
                <a:solidFill>
                  <a:schemeClr val="tx2"/>
                </a:solidFill>
              </a:rPr>
              <a:pPr>
                <a:spcBef>
                  <a:spcPct val="0"/>
                </a:spcBef>
              </a:pPr>
              <a:t>11</a:t>
            </a:fld>
            <a:endParaRPr lang="ru-RU" altLang="ru-RU" sz="1200">
              <a:solidFill>
                <a:schemeClr val="tx2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8789" y="533074"/>
            <a:ext cx="8229600" cy="900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rgbClr val="00479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ru-RU" kern="0" dirty="0" smtClean="0">
                <a:solidFill>
                  <a:srgbClr val="00337D"/>
                </a:solidFill>
              </a:rPr>
              <a:t>Синтез </a:t>
            </a:r>
            <a:r>
              <a:rPr lang="ru-RU" kern="0" dirty="0">
                <a:solidFill>
                  <a:srgbClr val="00337D"/>
                </a:solidFill>
              </a:rPr>
              <a:t>контура угла ориентации </a:t>
            </a:r>
            <a:endParaRPr lang="ru-RU" altLang="ru-RU" kern="0" dirty="0">
              <a:solidFill>
                <a:srgbClr val="00337D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37288"/>
            <a:ext cx="1024578" cy="589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3414916" y="3097427"/>
                <a:ext cx="52734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200" dirty="0"/>
                  <a:t> Переходные процессы</a:t>
                </a:r>
                <a14:m>
                  <m:oMath xmlns:m="http://schemas.openxmlformats.org/officeDocument/2006/math">
                    <m:r>
                      <a:rPr lang="ru-RU" sz="1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200" dirty="0"/>
                  <a:t> угла ориентации робота </a:t>
                </a:r>
                <a:r>
                  <a:rPr lang="ru-RU" sz="1200" dirty="0" smtClean="0"/>
                  <a:t>Помощника (красный) </a:t>
                </a:r>
                <a:r>
                  <a:rPr lang="ru-RU" sz="12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200" dirty="0"/>
                  <a:t> робота </a:t>
                </a:r>
                <a:r>
                  <a:rPr lang="ru-RU" sz="1200" dirty="0" smtClean="0"/>
                  <a:t>Лидера(черный) при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200"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1200">
                        <a:latin typeface="Cambria Math" panose="02040503050406030204" pitchFamily="18" charset="0"/>
                      </a:rPr>
                      <m:t>=0.5рад/с</m:t>
                    </m:r>
                  </m:oMath>
                </a14:m>
                <a:endParaRPr lang="ru-RU" sz="1200" dirty="0">
                  <a:latin typeface="+mj-lt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916" y="3097427"/>
                <a:ext cx="5273473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316"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463550" y="1270974"/>
                <a:ext cx="2773919" cy="3254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500" b="1" dirty="0" smtClean="0">
                    <a:ea typeface="Times New Roman" panose="02020603050405020304" pitchFamily="18" charset="0"/>
                  </a:rPr>
                  <a:t>П – регулятор: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15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15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4.13</m:t>
                      </m:r>
                    </m:oMath>
                  </m:oMathPara>
                </a14:m>
                <a:endParaRPr lang="ru-RU" sz="1500" dirty="0" smtClean="0"/>
              </a:p>
              <a:p>
                <a:endParaRPr lang="ru-RU" sz="1500" dirty="0" smtClean="0"/>
              </a:p>
              <a:p>
                <a:r>
                  <a:rPr lang="ru-RU" sz="1500" dirty="0" smtClean="0"/>
                  <a:t>Параметры: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15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пп</m:t>
                          </m:r>
                        </m:sub>
                      </m:sSub>
                      <m:r>
                        <a:rPr lang="ru-RU" sz="15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ru-RU" sz="15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55</m:t>
                      </m:r>
                      <m:r>
                        <a:rPr lang="ru-RU" sz="15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с,</m:t>
                      </m:r>
                    </m:oMath>
                  </m:oMathPara>
                </a14:m>
                <a:endParaRPr lang="ru-RU" sz="1500" b="0" i="1" dirty="0" smtClean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=1.91%, </m:t>
                      </m:r>
                    </m:oMath>
                  </m:oMathPara>
                </a14:m>
                <a:endParaRPr lang="ru-RU" sz="1500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=30.4дБ на 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5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b>
                    </m:sSub>
                    <m:r>
                      <a:rPr lang="ru-RU" sz="1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36.2</m:t>
                    </m:r>
                    <m:f>
                      <m:fPr>
                        <m:ctrlP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500" b="0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ru-RU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ru-RU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=68.5</m:t>
                    </m:r>
                    <m:r>
                      <a:rPr lang="ru-RU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н</m:t>
                    </m:r>
                    <m:r>
                      <a:rPr lang="ru-RU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а 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с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3.89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5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" y="1270974"/>
                <a:ext cx="2773919" cy="3254865"/>
              </a:xfrm>
              <a:prstGeom prst="rect">
                <a:avLst/>
              </a:prstGeom>
              <a:blipFill rotWithShape="0">
                <a:blip r:embed="rId5"/>
                <a:stretch>
                  <a:fillRect l="-879" t="-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323673" y="3825760"/>
                <a:ext cx="3136218" cy="3257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500" b="1" dirty="0" smtClean="0">
                    <a:ea typeface="Times New Roman" panose="02020603050405020304" pitchFamily="18" charset="0"/>
                  </a:rPr>
                  <a:t>ПИД – регулятор</a:t>
                </a:r>
                <a:r>
                  <a:rPr lang="en-US" sz="1500" b="1" dirty="0">
                    <a:ea typeface="Times New Roman" panose="02020603050405020304" pitchFamily="18" charset="0"/>
                  </a:rPr>
                  <a:t>:</a:t>
                </a:r>
                <a:endParaRPr lang="ru-RU" sz="1500" b="1" dirty="0" smtClean="0"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sz="15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1500" b="0" i="1" smtClean="0">
                          <a:latin typeface="Cambria Math" panose="02040503050406030204" pitchFamily="18" charset="0"/>
                        </a:rPr>
                        <m:t>=46.3</m:t>
                      </m:r>
                      <m:r>
                        <a:rPr lang="ru-RU" sz="15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500" b="0" i="1" smtClean="0">
                          <a:latin typeface="Cambria Math" panose="02040503050406030204" pitchFamily="18" charset="0"/>
                        </a:rPr>
                        <m:t>=35.9</m:t>
                      </m:r>
                      <m:r>
                        <a:rPr lang="ru-RU" sz="1500" i="1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1500" b="0" i="1" smtClean="0">
                          <a:latin typeface="Cambria Math" panose="02040503050406030204" pitchFamily="18" charset="0"/>
                        </a:rPr>
                        <m:t>=5.2</m:t>
                      </m:r>
                    </m:oMath>
                  </m:oMathPara>
                </a14:m>
                <a:endParaRPr lang="ru-RU" sz="1500" dirty="0" smtClean="0"/>
              </a:p>
              <a:p>
                <a:endParaRPr lang="ru-RU" sz="1500" dirty="0" smtClean="0"/>
              </a:p>
              <a:p>
                <a:r>
                  <a:rPr lang="ru-RU" sz="1500" dirty="0" smtClean="0"/>
                  <a:t>Параметры: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15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пп</m:t>
                          </m:r>
                        </m:sub>
                      </m:sSub>
                      <m:r>
                        <a:rPr lang="ru-RU" sz="15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=0.05с,</m:t>
                      </m:r>
                    </m:oMath>
                  </m:oMathPara>
                </a14:m>
                <a:endParaRPr lang="ru-RU" sz="1500" b="0" i="1" dirty="0" smtClean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=0.9%, </m:t>
                      </m:r>
                    </m:oMath>
                  </m:oMathPara>
                </a14:m>
                <a:endParaRPr lang="ru-RU" sz="1500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=43.3дБ на 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5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b>
                    </m:sSub>
                    <m:r>
                      <a:rPr lang="ru-RU" sz="1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=1.57е+03</m:t>
                    </m:r>
                    <m:f>
                      <m:fPr>
                        <m:ctrlP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500" b="0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ru-RU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ru-RU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=74</m:t>
                    </m:r>
                    <m:r>
                      <a:rPr lang="ru-RU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ru-RU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н</m:t>
                    </m:r>
                    <m:r>
                      <a:rPr lang="ru-RU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а 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с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49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рад</m:t>
                        </m:r>
                      </m:num>
                      <m:den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5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b="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5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3" y="3825760"/>
                <a:ext cx="3136218" cy="3257751"/>
              </a:xfrm>
              <a:prstGeom prst="rect">
                <a:avLst/>
              </a:prstGeom>
              <a:blipFill rotWithShape="0">
                <a:blip r:embed="rId6"/>
                <a:stretch>
                  <a:fillRect l="-777" t="-5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/>
          <p:cNvSpPr/>
          <p:nvPr/>
        </p:nvSpPr>
        <p:spPr>
          <a:xfrm>
            <a:off x="301357" y="1161338"/>
            <a:ext cx="8565539" cy="2438597"/>
          </a:xfrm>
          <a:prstGeom prst="rect">
            <a:avLst/>
          </a:prstGeom>
          <a:ln w="12700">
            <a:solidFill>
              <a:srgbClr val="002060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01357" y="3686432"/>
            <a:ext cx="8565539" cy="2438597"/>
          </a:xfrm>
          <a:prstGeom prst="rect">
            <a:avLst/>
          </a:prstGeom>
          <a:ln w="12700">
            <a:solidFill>
              <a:srgbClr val="002060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01357" y="1161337"/>
            <a:ext cx="2861973" cy="2438597"/>
          </a:xfrm>
          <a:prstGeom prst="rect">
            <a:avLst/>
          </a:prstGeom>
          <a:ln w="12700">
            <a:solidFill>
              <a:srgbClr val="002060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07198" y="3686432"/>
            <a:ext cx="2861973" cy="2438597"/>
          </a:xfrm>
          <a:prstGeom prst="rect">
            <a:avLst/>
          </a:prstGeom>
          <a:ln w="12700">
            <a:solidFill>
              <a:srgbClr val="002060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853" r="1020"/>
          <a:stretch/>
        </p:blipFill>
        <p:spPr>
          <a:xfrm>
            <a:off x="3295135" y="1392195"/>
            <a:ext cx="5338119" cy="1671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3163330" y="1161338"/>
                <a:ext cx="83086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200" dirty="0" smtClean="0">
                    <a:latin typeface="+mj-lt"/>
                  </a:rPr>
                  <a:t>, рад</a:t>
                </a:r>
                <a:endParaRPr lang="ru-RU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330" y="1161338"/>
                <a:ext cx="830868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/>
          <p:cNvSpPr/>
          <p:nvPr/>
        </p:nvSpPr>
        <p:spPr>
          <a:xfrm>
            <a:off x="8403593" y="2917767"/>
            <a:ext cx="360996" cy="292388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sz="1300" dirty="0">
                <a:latin typeface="+mj-lt"/>
              </a:rPr>
              <a:t>t</a:t>
            </a:r>
            <a:r>
              <a:rPr lang="ru-RU" sz="1300" dirty="0" smtClean="0">
                <a:latin typeface="+mj-lt"/>
              </a:rPr>
              <a:t>,</a:t>
            </a:r>
            <a:r>
              <a:rPr lang="en-US" sz="1300" dirty="0" smtClean="0">
                <a:latin typeface="+mj-lt"/>
              </a:rPr>
              <a:t>c</a:t>
            </a:r>
            <a:endParaRPr lang="ru-RU" sz="13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3491116" y="5597471"/>
                <a:ext cx="52734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200" dirty="0" smtClean="0"/>
                  <a:t> Переходные процессы</a:t>
                </a:r>
                <a14:m>
                  <m:oMath xmlns:m="http://schemas.openxmlformats.org/officeDocument/2006/math">
                    <m:r>
                      <a:rPr lang="ru-RU" sz="1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200" dirty="0"/>
                  <a:t> угла ориентации робота </a:t>
                </a:r>
                <a:r>
                  <a:rPr lang="ru-RU" sz="1200" dirty="0" smtClean="0"/>
                  <a:t>Помощника (красный) </a:t>
                </a:r>
                <a:r>
                  <a:rPr lang="ru-RU" sz="12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200" dirty="0"/>
                  <a:t> робота </a:t>
                </a:r>
                <a:r>
                  <a:rPr lang="ru-RU" sz="1200" dirty="0" smtClean="0"/>
                  <a:t>Лидера(черный)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200"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1200">
                        <a:latin typeface="Cambria Math" panose="02040503050406030204" pitchFamily="18" charset="0"/>
                      </a:rPr>
                      <m:t>=0.5рад/с</m:t>
                    </m:r>
                  </m:oMath>
                </a14:m>
                <a:endParaRPr lang="ru-RU" sz="1200" dirty="0">
                  <a:latin typeface="+mj-lt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116" y="5597471"/>
                <a:ext cx="5273473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316"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/>
          <p:cNvSpPr/>
          <p:nvPr/>
        </p:nvSpPr>
        <p:spPr>
          <a:xfrm>
            <a:off x="8424229" y="5344888"/>
            <a:ext cx="360996" cy="292388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sz="1300" dirty="0">
                <a:latin typeface="+mj-lt"/>
              </a:rPr>
              <a:t>t</a:t>
            </a:r>
            <a:r>
              <a:rPr lang="ru-RU" sz="1300" dirty="0" smtClean="0">
                <a:latin typeface="+mj-lt"/>
              </a:rPr>
              <a:t>,</a:t>
            </a:r>
            <a:r>
              <a:rPr lang="en-US" sz="1300" dirty="0" smtClean="0">
                <a:latin typeface="+mj-lt"/>
              </a:rPr>
              <a:t>c</a:t>
            </a:r>
            <a:endParaRPr lang="ru-RU" sz="13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3163330" y="3612095"/>
                <a:ext cx="83086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200" dirty="0" smtClean="0">
                    <a:latin typeface="+mj-lt"/>
                  </a:rPr>
                  <a:t>, рад</a:t>
                </a:r>
                <a:endParaRPr lang="ru-RU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330" y="3612095"/>
                <a:ext cx="830868" cy="276999"/>
              </a:xfrm>
              <a:prstGeom prst="rect">
                <a:avLst/>
              </a:prstGeom>
              <a:blipFill rotWithShape="0">
                <a:blip r:embed="rId10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9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Номер слайда 6"/>
          <p:cNvSpPr>
            <a:spLocks noGrp="1"/>
          </p:cNvSpPr>
          <p:nvPr>
            <p:ph type="sldNum" sz="quarter" idx="4294967295"/>
          </p:nvPr>
        </p:nvSpPr>
        <p:spPr>
          <a:xfrm>
            <a:off x="6877050" y="6569075"/>
            <a:ext cx="1125538" cy="2159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397BD0-B370-45CF-8846-1EC6F096B619}" type="slidenum">
              <a:rPr lang="ru-RU" altLang="ru-RU" sz="1200">
                <a:solidFill>
                  <a:schemeClr val="tx2"/>
                </a:solidFill>
              </a:rPr>
              <a:pPr>
                <a:spcBef>
                  <a:spcPct val="0"/>
                </a:spcBef>
              </a:pPr>
              <a:t>12</a:t>
            </a:fld>
            <a:endParaRPr lang="ru-RU" altLang="ru-RU" sz="1200">
              <a:solidFill>
                <a:schemeClr val="tx2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77551" y="261226"/>
            <a:ext cx="8229600" cy="900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rgbClr val="00479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ru-RU" kern="0" dirty="0" smtClean="0">
                <a:solidFill>
                  <a:srgbClr val="00337D"/>
                </a:solidFill>
              </a:rPr>
              <a:t>Моделирование </a:t>
            </a:r>
            <a:r>
              <a:rPr lang="ru-RU" kern="0" dirty="0">
                <a:solidFill>
                  <a:srgbClr val="00337D"/>
                </a:solidFill>
              </a:rPr>
              <a:t>полной системы группового управления </a:t>
            </a:r>
          </a:p>
          <a:p>
            <a:r>
              <a:rPr lang="ru-RU" kern="0" dirty="0" smtClean="0">
                <a:solidFill>
                  <a:srgbClr val="00337D"/>
                </a:solidFill>
              </a:rPr>
              <a:t>  </a:t>
            </a:r>
            <a:endParaRPr lang="ru-RU" altLang="ru-RU" kern="0" dirty="0">
              <a:solidFill>
                <a:srgbClr val="00337D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37288"/>
            <a:ext cx="1024578" cy="58978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301357" y="1161338"/>
            <a:ext cx="8565539" cy="2438597"/>
          </a:xfrm>
          <a:prstGeom prst="rect">
            <a:avLst/>
          </a:prstGeom>
          <a:ln w="12700">
            <a:solidFill>
              <a:srgbClr val="002060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01357" y="3686432"/>
            <a:ext cx="8565539" cy="2438597"/>
          </a:xfrm>
          <a:prstGeom prst="rect">
            <a:avLst/>
          </a:prstGeom>
          <a:ln w="12700">
            <a:solidFill>
              <a:srgbClr val="002060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1617701" y="5626303"/>
                <a:ext cx="70425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200" dirty="0" smtClean="0"/>
                  <a:t> Переходные </a:t>
                </a:r>
                <a:r>
                  <a:rPr lang="ru-RU" sz="1200" dirty="0"/>
                  <a:t>процессы</a:t>
                </a:r>
                <a14:m>
                  <m:oMath xmlns:m="http://schemas.openxmlformats.org/officeDocument/2006/math">
                    <m:r>
                      <a:rPr lang="ru-RU" sz="1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1200"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200" dirty="0"/>
                  <a:t> угла ориентации робота Помощника </a:t>
                </a:r>
                <a:r>
                  <a:rPr lang="ru-RU" sz="1200" dirty="0" smtClean="0"/>
                  <a:t>(черный </a:t>
                </a:r>
                <a:r>
                  <a:rPr lang="ru-RU" sz="1200" dirty="0"/>
                  <a:t>- система с контуром, красный - полная система) при</a:t>
                </a:r>
                <a14:m>
                  <m:oMath xmlns:m="http://schemas.openxmlformats.org/officeDocument/2006/math">
                    <m:r>
                      <a:rPr lang="ru-RU" sz="1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2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ru-RU" sz="1200"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1200">
                        <a:latin typeface="Cambria Math" panose="02040503050406030204" pitchFamily="18" charset="0"/>
                      </a:rPr>
                      <m:t>=0.5м/с</m:t>
                    </m:r>
                  </m:oMath>
                </a14:m>
                <a:r>
                  <a:rPr lang="ru-RU" sz="12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200"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1200">
                        <a:latin typeface="Cambria Math" panose="02040503050406030204" pitchFamily="18" charset="0"/>
                      </a:rPr>
                      <m:t>=0.5рад/с</m:t>
                    </m:r>
                  </m:oMath>
                </a14:m>
                <a:endParaRPr lang="ru-RU" sz="1200" dirty="0"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701" y="5626303"/>
                <a:ext cx="704259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1293341" y="3103013"/>
                <a:ext cx="785065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200" dirty="0" smtClean="0">
                    <a:ea typeface="Calibri" panose="020F0502020204030204" pitchFamily="34" charset="0"/>
                  </a:rPr>
                  <a:t>Переходной процесс</a:t>
                </a:r>
                <a14:m>
                  <m:oMath xmlns:m="http://schemas.openxmlformats.org/officeDocument/2006/math">
                    <m:r>
                      <a:rPr lang="ru-RU" sz="12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𝑑</m:t>
                    </m:r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200" dirty="0">
                    <a:ea typeface="Calibri" panose="020F0502020204030204" pitchFamily="34" charset="0"/>
                  </a:rPr>
                  <a:t> по расстоянию между роботами </a:t>
                </a:r>
              </a:p>
              <a:p>
                <a:pPr algn="ctr"/>
                <a:r>
                  <a:rPr lang="ru-RU" sz="1200" dirty="0"/>
                  <a:t>робота </a:t>
                </a:r>
                <a:r>
                  <a:rPr lang="ru-RU" sz="1200" dirty="0" smtClean="0"/>
                  <a:t>(</a:t>
                </a:r>
                <a:r>
                  <a:rPr lang="ru-RU" sz="1200" dirty="0"/>
                  <a:t>черный</a:t>
                </a:r>
                <a:r>
                  <a:rPr lang="ru-RU" sz="1200" dirty="0" smtClean="0"/>
                  <a:t> - </a:t>
                </a:r>
                <a:r>
                  <a:rPr lang="ru-RU" sz="1200" dirty="0"/>
                  <a:t>система с </a:t>
                </a:r>
                <a:r>
                  <a:rPr lang="ru-RU" sz="1200" dirty="0" smtClean="0"/>
                  <a:t>контуром, красный </a:t>
                </a:r>
                <a:r>
                  <a:rPr lang="ru-RU" sz="1200" dirty="0"/>
                  <a:t>- полная система</a:t>
                </a:r>
                <a:r>
                  <a:rPr lang="ru-RU" sz="1200" dirty="0" smtClean="0"/>
                  <a:t>) при</a:t>
                </a:r>
                <a14:m>
                  <m:oMath xmlns:m="http://schemas.openxmlformats.org/officeDocument/2006/math">
                    <m:r>
                      <a:rPr lang="ru-RU" sz="1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2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ru-RU" sz="1200"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1200">
                        <a:latin typeface="Cambria Math" panose="02040503050406030204" pitchFamily="18" charset="0"/>
                      </a:rPr>
                      <m:t>=0.5м/с</m:t>
                    </m:r>
                  </m:oMath>
                </a14:m>
                <a:r>
                  <a:rPr lang="ru-RU" sz="12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1200"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sz="1200">
                        <a:latin typeface="Cambria Math" panose="02040503050406030204" pitchFamily="18" charset="0"/>
                      </a:rPr>
                      <m:t>=0.5рад/с</m:t>
                    </m:r>
                  </m:oMath>
                </a14:m>
                <a:endParaRPr lang="ru-RU" sz="1200" dirty="0">
                  <a:latin typeface="+mj-lt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41" y="3103013"/>
                <a:ext cx="7850659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316"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751" r="997" b="1"/>
          <a:stretch/>
        </p:blipFill>
        <p:spPr>
          <a:xfrm>
            <a:off x="3634786" y="3840379"/>
            <a:ext cx="4873105" cy="1768042"/>
          </a:xfrm>
          <a:prstGeom prst="rect">
            <a:avLst/>
          </a:prstGeom>
        </p:spPr>
      </p:pic>
      <p:grpSp>
        <p:nvGrpSpPr>
          <p:cNvPr id="31" name="Группа 30"/>
          <p:cNvGrpSpPr/>
          <p:nvPr/>
        </p:nvGrpSpPr>
        <p:grpSpPr>
          <a:xfrm>
            <a:off x="3412435" y="1161338"/>
            <a:ext cx="5275954" cy="2073728"/>
            <a:chOff x="2916194" y="1177616"/>
            <a:chExt cx="5275954" cy="2073728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3044234" y="1323417"/>
              <a:ext cx="5147914" cy="1927927"/>
              <a:chOff x="1909634" y="1323417"/>
              <a:chExt cx="5147914" cy="1927927"/>
            </a:xfrm>
          </p:grpSpPr>
          <p:pic>
            <p:nvPicPr>
              <p:cNvPr id="10" name="Рисунок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" t="780" r="1744"/>
              <a:stretch/>
            </p:blipFill>
            <p:spPr>
              <a:xfrm>
                <a:off x="1909634" y="1323417"/>
                <a:ext cx="4967416" cy="1795874"/>
              </a:xfrm>
              <a:prstGeom prst="rect">
                <a:avLst/>
              </a:prstGeom>
            </p:spPr>
          </p:pic>
          <p:sp>
            <p:nvSpPr>
              <p:cNvPr id="30" name="Прямоугольник 29"/>
              <p:cNvSpPr/>
              <p:nvPr/>
            </p:nvSpPr>
            <p:spPr>
              <a:xfrm>
                <a:off x="6696552" y="2958956"/>
                <a:ext cx="360996" cy="292388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300" dirty="0">
                    <a:latin typeface="+mj-lt"/>
                  </a:rPr>
                  <a:t>t</a:t>
                </a:r>
                <a:r>
                  <a:rPr lang="ru-RU" sz="1300" dirty="0" smtClean="0">
                    <a:latin typeface="+mj-lt"/>
                  </a:rPr>
                  <a:t>,</a:t>
                </a:r>
                <a:r>
                  <a:rPr lang="en-US" sz="1300" dirty="0" smtClean="0">
                    <a:latin typeface="+mj-lt"/>
                  </a:rPr>
                  <a:t>c</a:t>
                </a:r>
                <a:endParaRPr lang="ru-RU" sz="13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Прямоугольник 28"/>
                <p:cNvSpPr/>
                <p:nvPr/>
              </p:nvSpPr>
              <p:spPr>
                <a:xfrm>
                  <a:off x="2916194" y="1177616"/>
                  <a:ext cx="442750" cy="2923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00" smtClean="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𝑑</m:t>
                      </m:r>
                    </m:oMath>
                  </a14:m>
                  <a:r>
                    <a:rPr lang="ru-RU" sz="1300" dirty="0" smtClean="0">
                      <a:latin typeface="+mj-lt"/>
                    </a:rPr>
                    <a:t>,м</a:t>
                  </a:r>
                  <a:endParaRPr lang="ru-RU" sz="13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9" name="Прямоугольник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6194" y="1177616"/>
                  <a:ext cx="442750" cy="2923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2128" r="-2778" b="-191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Прямоугольник 32"/>
          <p:cNvSpPr/>
          <p:nvPr/>
        </p:nvSpPr>
        <p:spPr>
          <a:xfrm>
            <a:off x="463550" y="3816241"/>
            <a:ext cx="25019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500" dirty="0" smtClean="0">
                <a:ea typeface="Times New Roman" panose="02020603050405020304" pitchFamily="18" charset="0"/>
              </a:rPr>
              <a:t>Корректирующее звено </a:t>
            </a:r>
            <a:r>
              <a:rPr lang="ru-RU" sz="1500" i="1" dirty="0" smtClean="0">
                <a:ea typeface="Times New Roman" panose="02020603050405020304" pitchFamily="18" charset="0"/>
              </a:rPr>
              <a:t>контура расстояния</a:t>
            </a:r>
            <a:r>
              <a:rPr lang="ru-RU" sz="1500" dirty="0" smtClean="0">
                <a:ea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1500" dirty="0" smtClean="0">
                <a:ea typeface="Times New Roman" panose="02020603050405020304" pitchFamily="18" charset="0"/>
              </a:rPr>
              <a:t> П – регулятор.</a:t>
            </a:r>
          </a:p>
          <a:p>
            <a:pPr algn="just"/>
            <a:endParaRPr lang="ru-RU" sz="1500" dirty="0" smtClean="0">
              <a:ea typeface="Times New Roman" panose="02020603050405020304" pitchFamily="18" charset="0"/>
            </a:endParaRPr>
          </a:p>
          <a:p>
            <a:pPr algn="just"/>
            <a:r>
              <a:rPr lang="ru-RU" sz="1500" dirty="0">
                <a:ea typeface="Times New Roman" panose="02020603050405020304" pitchFamily="18" charset="0"/>
              </a:rPr>
              <a:t>Корректирующее звено </a:t>
            </a:r>
            <a:r>
              <a:rPr lang="ru-RU" sz="1500" i="1" dirty="0">
                <a:ea typeface="Times New Roman" panose="02020603050405020304" pitchFamily="18" charset="0"/>
              </a:rPr>
              <a:t>контура </a:t>
            </a:r>
            <a:r>
              <a:rPr lang="ru-RU" sz="1500" i="1" dirty="0" smtClean="0">
                <a:ea typeface="Times New Roman" panose="02020603050405020304" pitchFamily="18" charset="0"/>
              </a:rPr>
              <a:t>угла</a:t>
            </a:r>
            <a:r>
              <a:rPr lang="ru-RU" sz="1500" dirty="0" smtClean="0">
                <a:ea typeface="Times New Roman" panose="02020603050405020304" pitchFamily="18" charset="0"/>
              </a:rPr>
              <a:t>: </a:t>
            </a:r>
          </a:p>
          <a:p>
            <a:pPr algn="just"/>
            <a:r>
              <a:rPr lang="ru-RU" sz="1500" dirty="0" smtClean="0">
                <a:ea typeface="Times New Roman" panose="02020603050405020304" pitchFamily="18" charset="0"/>
              </a:rPr>
              <a:t>П </a:t>
            </a:r>
            <a:r>
              <a:rPr lang="ru-RU" sz="1500" dirty="0">
                <a:ea typeface="Times New Roman" panose="02020603050405020304" pitchFamily="18" charset="0"/>
              </a:rPr>
              <a:t>– регулятор</a:t>
            </a:r>
          </a:p>
          <a:p>
            <a:pPr algn="ctr"/>
            <a:endParaRPr lang="ru-RU" sz="1500" dirty="0" smtClean="0">
              <a:ea typeface="Times New Roman" panose="02020603050405020304" pitchFamily="18" charset="0"/>
            </a:endParaRPr>
          </a:p>
          <a:p>
            <a:endParaRPr lang="ru-RU" sz="1500" b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500" b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500" b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5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529951" y="1524576"/>
            <a:ext cx="25019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500" dirty="0" smtClean="0">
                <a:ea typeface="Times New Roman" panose="02020603050405020304" pitchFamily="18" charset="0"/>
              </a:rPr>
              <a:t>Корректирующее звено </a:t>
            </a:r>
            <a:r>
              <a:rPr lang="ru-RU" sz="1500" i="1" dirty="0" smtClean="0">
                <a:ea typeface="Times New Roman" panose="02020603050405020304" pitchFamily="18" charset="0"/>
              </a:rPr>
              <a:t>контура расстояния</a:t>
            </a:r>
            <a:r>
              <a:rPr lang="ru-RU" sz="1500" dirty="0" smtClean="0">
                <a:ea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1500" dirty="0" smtClean="0">
                <a:ea typeface="Times New Roman" panose="02020603050405020304" pitchFamily="18" charset="0"/>
              </a:rPr>
              <a:t> П – регулятор.</a:t>
            </a:r>
          </a:p>
          <a:p>
            <a:pPr algn="just"/>
            <a:endParaRPr lang="ru-RU" sz="1500" dirty="0" smtClean="0">
              <a:ea typeface="Times New Roman" panose="02020603050405020304" pitchFamily="18" charset="0"/>
            </a:endParaRPr>
          </a:p>
          <a:p>
            <a:pPr algn="just"/>
            <a:r>
              <a:rPr lang="ru-RU" sz="1500" dirty="0">
                <a:ea typeface="Times New Roman" panose="02020603050405020304" pitchFamily="18" charset="0"/>
              </a:rPr>
              <a:t>Корректирующее звено </a:t>
            </a:r>
            <a:r>
              <a:rPr lang="ru-RU" sz="1500" i="1" dirty="0">
                <a:ea typeface="Times New Roman" panose="02020603050405020304" pitchFamily="18" charset="0"/>
              </a:rPr>
              <a:t>контура </a:t>
            </a:r>
            <a:r>
              <a:rPr lang="ru-RU" sz="1500" i="1" dirty="0" smtClean="0">
                <a:ea typeface="Times New Roman" panose="02020603050405020304" pitchFamily="18" charset="0"/>
              </a:rPr>
              <a:t>угла</a:t>
            </a:r>
            <a:r>
              <a:rPr lang="ru-RU" sz="1500" dirty="0" smtClean="0">
                <a:ea typeface="Times New Roman" panose="02020603050405020304" pitchFamily="18" charset="0"/>
              </a:rPr>
              <a:t>: </a:t>
            </a:r>
          </a:p>
          <a:p>
            <a:pPr algn="just"/>
            <a:r>
              <a:rPr lang="ru-RU" sz="1500" dirty="0" smtClean="0">
                <a:ea typeface="Times New Roman" panose="02020603050405020304" pitchFamily="18" charset="0"/>
              </a:rPr>
              <a:t>П </a:t>
            </a:r>
            <a:r>
              <a:rPr lang="ru-RU" sz="1500" dirty="0">
                <a:ea typeface="Times New Roman" panose="02020603050405020304" pitchFamily="18" charset="0"/>
              </a:rPr>
              <a:t>– регулятор</a:t>
            </a:r>
          </a:p>
          <a:p>
            <a:pPr algn="ctr"/>
            <a:endParaRPr lang="ru-RU" sz="1500" dirty="0" smtClean="0">
              <a:ea typeface="Times New Roman" panose="02020603050405020304" pitchFamily="18" charset="0"/>
            </a:endParaRPr>
          </a:p>
          <a:p>
            <a:endParaRPr lang="ru-RU" sz="1500" b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500" b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500" b="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500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8299295" y="5462227"/>
            <a:ext cx="360996" cy="292388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sz="1300" dirty="0">
                <a:latin typeface="+mj-lt"/>
              </a:rPr>
              <a:t>t</a:t>
            </a:r>
            <a:r>
              <a:rPr lang="ru-RU" sz="1300" dirty="0" smtClean="0">
                <a:latin typeface="+mj-lt"/>
              </a:rPr>
              <a:t>,</a:t>
            </a:r>
            <a:r>
              <a:rPr lang="en-US" sz="1300" dirty="0" smtClean="0">
                <a:latin typeface="+mj-lt"/>
              </a:rPr>
              <a:t>c</a:t>
            </a:r>
            <a:endParaRPr lang="ru-RU" sz="13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3399707" y="3664821"/>
                <a:ext cx="83086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200" dirty="0" smtClean="0">
                    <a:latin typeface="+mj-lt"/>
                  </a:rPr>
                  <a:t>, рад</a:t>
                </a:r>
                <a:endParaRPr lang="ru-RU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707" y="3664821"/>
                <a:ext cx="830868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1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Номер слайда 6"/>
          <p:cNvSpPr>
            <a:spLocks noGrp="1"/>
          </p:cNvSpPr>
          <p:nvPr>
            <p:ph type="sldNum" sz="quarter" idx="4294967295"/>
          </p:nvPr>
        </p:nvSpPr>
        <p:spPr>
          <a:xfrm>
            <a:off x="6877050" y="6569075"/>
            <a:ext cx="1125538" cy="2159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397BD0-B370-45CF-8846-1EC6F096B619}" type="slidenum">
              <a:rPr lang="ru-RU" altLang="ru-RU" sz="1200">
                <a:solidFill>
                  <a:schemeClr val="tx2"/>
                </a:solidFill>
              </a:rPr>
              <a:pPr>
                <a:spcBef>
                  <a:spcPct val="0"/>
                </a:spcBef>
              </a:pPr>
              <a:t>13</a:t>
            </a:fld>
            <a:endParaRPr lang="ru-RU" altLang="ru-RU" sz="1200">
              <a:solidFill>
                <a:schemeClr val="tx2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77551" y="370862"/>
            <a:ext cx="8229600" cy="900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rgbClr val="00479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ru-RU" kern="0" dirty="0" smtClean="0">
                <a:solidFill>
                  <a:srgbClr val="00337D"/>
                </a:solidFill>
              </a:rPr>
              <a:t>Моделирование </a:t>
            </a:r>
            <a:r>
              <a:rPr lang="ru-RU" kern="0" dirty="0">
                <a:solidFill>
                  <a:srgbClr val="00337D"/>
                </a:solidFill>
              </a:rPr>
              <a:t>полной системы группового управления с нагрузкой</a:t>
            </a:r>
          </a:p>
          <a:p>
            <a:r>
              <a:rPr lang="ru-RU" kern="0" dirty="0" smtClean="0">
                <a:solidFill>
                  <a:srgbClr val="00337D"/>
                </a:solidFill>
              </a:rPr>
              <a:t> </a:t>
            </a:r>
            <a:endParaRPr lang="ru-RU" kern="0" dirty="0">
              <a:solidFill>
                <a:srgbClr val="00337D"/>
              </a:solidFill>
            </a:endParaRPr>
          </a:p>
          <a:p>
            <a:r>
              <a:rPr lang="ru-RU" kern="0" dirty="0" smtClean="0">
                <a:solidFill>
                  <a:srgbClr val="00337D"/>
                </a:solidFill>
              </a:rPr>
              <a:t>  </a:t>
            </a:r>
            <a:endParaRPr lang="ru-RU" altLang="ru-RU" kern="0" dirty="0">
              <a:solidFill>
                <a:srgbClr val="00337D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37288"/>
            <a:ext cx="1024578" cy="589787"/>
          </a:xfrm>
          <a:prstGeom prst="rect">
            <a:avLst/>
          </a:prstGeom>
        </p:spPr>
      </p:pic>
      <p:pic>
        <p:nvPicPr>
          <p:cNvPr id="20" name="Рисунок 19" descr="C:\Users\kiruh\Desktop\rdW8hKHEipI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7" t="10860" r="7053" b="26810"/>
          <a:stretch/>
        </p:blipFill>
        <p:spPr bwMode="auto">
          <a:xfrm>
            <a:off x="4597753" y="1431737"/>
            <a:ext cx="4135772" cy="22047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099080"/>
              </p:ext>
            </p:extLst>
          </p:nvPr>
        </p:nvGraphicFramePr>
        <p:xfrm>
          <a:off x="463551" y="1431736"/>
          <a:ext cx="4085965" cy="220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6359"/>
                <a:gridCol w="1679606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kern="1200" dirty="0" smtClean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Физические параметры робота</a:t>
                      </a:r>
                      <a:r>
                        <a:rPr lang="en-US" sz="1700" kern="1200" dirty="0" smtClean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7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Габариты платформы</a:t>
                      </a:r>
                      <a:endParaRPr lang="ru-RU" sz="1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0.4х0.59х0.15</a:t>
                      </a:r>
                      <a:endParaRPr lang="ru-RU" sz="1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Масса платформы</a:t>
                      </a:r>
                      <a:endParaRPr lang="en-US" sz="17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18кг</a:t>
                      </a:r>
                      <a:endParaRPr lang="ru-RU" sz="1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Радиус колеса</a:t>
                      </a:r>
                      <a:endParaRPr lang="en-US" sz="17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0.1м</a:t>
                      </a:r>
                      <a:endParaRPr lang="ru-RU" sz="1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Масса колеса</a:t>
                      </a:r>
                      <a:endParaRPr lang="en-US" sz="17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0.5кг</a:t>
                      </a:r>
                      <a:endParaRPr lang="ru-RU" sz="1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Колея</a:t>
                      </a:r>
                      <a:endParaRPr lang="ru-RU" sz="1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0.46м</a:t>
                      </a:r>
                      <a:endParaRPr lang="ru-RU" sz="1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62862"/>
              </p:ext>
            </p:extLst>
          </p:nvPr>
        </p:nvGraphicFramePr>
        <p:xfrm>
          <a:off x="463550" y="4170680"/>
          <a:ext cx="4085966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8972"/>
                <a:gridCol w="1696994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Физические параметры </a:t>
                      </a: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нагрузки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Габариты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0.4х0.59х0.15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Масса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кг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Таблица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5137347"/>
                  </p:ext>
                </p:extLst>
              </p:nvPr>
            </p:nvGraphicFramePr>
            <p:xfrm>
              <a:off x="4572000" y="4170680"/>
              <a:ext cx="4184822" cy="1656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63890"/>
                    <a:gridCol w="1120932"/>
                  </a:tblGrid>
                  <a:tr h="320879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Измененные параметры в модели</a:t>
                          </a:r>
                          <a:r>
                            <a:rPr lang="en-US" sz="18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Масса робота</a:t>
                          </a:r>
                          <a:endParaRPr lang="en-US" sz="1500" kern="120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500" dirty="0" smtClean="0">
                              <a:solidFill>
                                <a:schemeClr val="tx1"/>
                              </a:solidFill>
                            </a:rPr>
                            <a:t>22,5кг</a:t>
                          </a:r>
                          <a:endParaRPr lang="ru-RU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Момент</a:t>
                          </a:r>
                          <a:r>
                            <a:rPr lang="ru-RU" sz="1500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инерции робота</a:t>
                          </a:r>
                          <a:endParaRPr lang="en-US" sz="1500" kern="120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50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0.97кг/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  <m:t>м</m:t>
                                  </m:r>
                                </m:e>
                                <m:sup>
                                  <m:r>
                                    <a:rPr lang="ru-RU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ru-RU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Момент</a:t>
                          </a:r>
                          <a:r>
                            <a:rPr lang="ru-RU" sz="1500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сопротивления, действующий на двигатель</a:t>
                          </a:r>
                          <a:endParaRPr lang="en-US" sz="1500" kern="120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500" dirty="0" smtClean="0">
                              <a:solidFill>
                                <a:schemeClr val="tx1"/>
                              </a:solidFill>
                            </a:rPr>
                            <a:t>0.9</a:t>
                          </a:r>
                          <a:r>
                            <a:rPr lang="en-US" sz="1500" dirty="0" smtClean="0">
                              <a:solidFill>
                                <a:schemeClr val="tx1"/>
                              </a:solidFill>
                            </a:rPr>
                            <a:t>H</a:t>
                          </a:r>
                          <a:r>
                            <a:rPr lang="ru-RU" sz="1500" dirty="0" smtClean="0">
                              <a:solidFill>
                                <a:schemeClr val="tx1"/>
                              </a:solidFill>
                            </a:rPr>
                            <a:t>м</a:t>
                          </a:r>
                          <a:endParaRPr lang="ru-RU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Таблица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5137347"/>
                  </p:ext>
                </p:extLst>
              </p:nvPr>
            </p:nvGraphicFramePr>
            <p:xfrm>
              <a:off x="4572000" y="4170680"/>
              <a:ext cx="4184822" cy="1656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63890"/>
                    <a:gridCol w="1120932"/>
                  </a:tblGrid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Измененные параметры в модели</a:t>
                          </a:r>
                          <a:r>
                            <a:rPr lang="en-US" sz="18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Масса робота</a:t>
                          </a:r>
                          <a:endParaRPr lang="en-US" sz="1500" kern="120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500" dirty="0" smtClean="0">
                              <a:solidFill>
                                <a:schemeClr val="tx1"/>
                              </a:solidFill>
                            </a:rPr>
                            <a:t>22,5кг</a:t>
                          </a:r>
                          <a:endParaRPr lang="ru-RU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Момент</a:t>
                          </a:r>
                          <a:r>
                            <a:rPr lang="ru-RU" sz="1500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инерции робота</a:t>
                          </a:r>
                          <a:endParaRPr lang="en-US" sz="1500" kern="120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274457" t="-206557" r="-1087" b="-165574"/>
                          </a:stretch>
                        </a:blipFill>
                      </a:tcPr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5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Момент</a:t>
                          </a:r>
                          <a:r>
                            <a:rPr lang="ru-RU" sz="1500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сопротивления, действующий на двигатель</a:t>
                          </a:r>
                          <a:endParaRPr lang="en-US" sz="1500" kern="120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500" dirty="0" smtClean="0">
                              <a:solidFill>
                                <a:schemeClr val="tx1"/>
                              </a:solidFill>
                            </a:rPr>
                            <a:t>0.9</a:t>
                          </a:r>
                          <a:r>
                            <a:rPr lang="en-US" sz="1500" dirty="0" smtClean="0">
                              <a:solidFill>
                                <a:schemeClr val="tx1"/>
                              </a:solidFill>
                            </a:rPr>
                            <a:t>H</a:t>
                          </a:r>
                          <a:r>
                            <a:rPr lang="ru-RU" sz="1500" dirty="0" smtClean="0">
                              <a:solidFill>
                                <a:schemeClr val="tx1"/>
                              </a:solidFill>
                            </a:rPr>
                            <a:t>м</a:t>
                          </a:r>
                          <a:endParaRPr lang="ru-RU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6405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Номер слайда 6"/>
          <p:cNvSpPr>
            <a:spLocks noGrp="1"/>
          </p:cNvSpPr>
          <p:nvPr>
            <p:ph type="sldNum" sz="quarter" idx="4294967295"/>
          </p:nvPr>
        </p:nvSpPr>
        <p:spPr>
          <a:xfrm>
            <a:off x="6877050" y="6569075"/>
            <a:ext cx="1125538" cy="2159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397BD0-B370-45CF-8846-1EC6F096B619}" type="slidenum">
              <a:rPr lang="ru-RU" altLang="ru-RU" sz="1200">
                <a:solidFill>
                  <a:schemeClr val="tx2"/>
                </a:solidFill>
              </a:rPr>
              <a:pPr>
                <a:spcBef>
                  <a:spcPct val="0"/>
                </a:spcBef>
              </a:pPr>
              <a:t>14</a:t>
            </a:fld>
            <a:endParaRPr lang="ru-RU" altLang="ru-RU" sz="1200">
              <a:solidFill>
                <a:schemeClr val="tx2"/>
              </a:solidFill>
            </a:endParaRPr>
          </a:p>
        </p:txBody>
      </p:sp>
      <p:pic>
        <p:nvPicPr>
          <p:cNvPr id="5" name="Picture 14" descr="http://nootrix.com/wp-content/uploads/2012/04/r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30" y="1327801"/>
            <a:ext cx="324802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63550" y="427689"/>
            <a:ext cx="8229600" cy="900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rgbClr val="00479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kern="0" dirty="0" smtClean="0">
                <a:solidFill>
                  <a:srgbClr val="00337D"/>
                </a:solidFill>
              </a:rPr>
              <a:t>Robot </a:t>
            </a:r>
            <a:r>
              <a:rPr lang="en-US" kern="0" dirty="0">
                <a:solidFill>
                  <a:srgbClr val="00337D"/>
                </a:solidFill>
              </a:rPr>
              <a:t>Operating System (</a:t>
            </a:r>
            <a:r>
              <a:rPr lang="en-US" altLang="ru-RU" kern="0" dirty="0">
                <a:solidFill>
                  <a:srgbClr val="00337D"/>
                </a:solidFill>
              </a:rPr>
              <a:t>ROS)</a:t>
            </a:r>
            <a:endParaRPr lang="ru-RU" altLang="ru-RU" kern="0" dirty="0">
              <a:solidFill>
                <a:srgbClr val="00337D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63550" y="1475906"/>
            <a:ext cx="8024604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buClr>
                <a:srgbClr val="00337D"/>
              </a:buClr>
            </a:pPr>
            <a:endParaRPr lang="ru-RU" sz="20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ts val="4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>
                <a:ea typeface="Times New Roman" panose="02020603050405020304" pitchFamily="18" charset="0"/>
              </a:rPr>
              <a:t>Открытый </a:t>
            </a:r>
            <a:r>
              <a:rPr lang="ru-RU" sz="2000" dirty="0" smtClean="0">
                <a:ea typeface="Times New Roman" panose="02020603050405020304" pitchFamily="18" charset="0"/>
              </a:rPr>
              <a:t>код.</a:t>
            </a:r>
          </a:p>
          <a:p>
            <a:pPr marL="342900" indent="-342900">
              <a:lnSpc>
                <a:spcPts val="4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>
                <a:ea typeface="Times New Roman" panose="02020603050405020304" pitchFamily="18" charset="0"/>
              </a:rPr>
              <a:t>Поддержка </a:t>
            </a:r>
            <a:r>
              <a:rPr lang="ru-RU" sz="2000" dirty="0">
                <a:ea typeface="Times New Roman" panose="02020603050405020304" pitchFamily="18" charset="0"/>
              </a:rPr>
              <a:t>большого количества различного </a:t>
            </a:r>
            <a:r>
              <a:rPr lang="ru-RU" sz="2000" dirty="0" smtClean="0">
                <a:ea typeface="Times New Roman" panose="02020603050405020304" pitchFamily="18" charset="0"/>
              </a:rPr>
              <a:t>оборудования.</a:t>
            </a:r>
          </a:p>
          <a:p>
            <a:pPr marL="342900" indent="-342900">
              <a:lnSpc>
                <a:spcPts val="4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>
                <a:ea typeface="Times New Roman" panose="02020603050405020304" pitchFamily="18" charset="0"/>
              </a:rPr>
              <a:t>Модульная </a:t>
            </a:r>
            <a:r>
              <a:rPr lang="ru-RU" sz="2000" dirty="0">
                <a:ea typeface="Times New Roman" panose="02020603050405020304" pitchFamily="18" charset="0"/>
              </a:rPr>
              <a:t>структура </a:t>
            </a:r>
            <a:r>
              <a:rPr lang="ru-RU" sz="2000" dirty="0" smtClean="0">
                <a:ea typeface="Times New Roman" panose="02020603050405020304" pitchFamily="18" charset="0"/>
              </a:rPr>
              <a:t>проектов.</a:t>
            </a:r>
          </a:p>
          <a:p>
            <a:pPr marL="342900" indent="-342900">
              <a:lnSpc>
                <a:spcPts val="4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>
                <a:ea typeface="Times New Roman" panose="02020603050405020304" pitchFamily="18" charset="0"/>
              </a:rPr>
              <a:t>Большое </a:t>
            </a:r>
            <a:r>
              <a:rPr lang="ru-RU" sz="2000" dirty="0">
                <a:ea typeface="Times New Roman" panose="02020603050405020304" pitchFamily="18" charset="0"/>
              </a:rPr>
              <a:t>количество готовых модулей и </a:t>
            </a:r>
            <a:r>
              <a:rPr lang="ru-RU" sz="2000" dirty="0" smtClean="0">
                <a:ea typeface="Times New Roman" panose="02020603050405020304" pitchFamily="18" charset="0"/>
              </a:rPr>
              <a:t>примеров.</a:t>
            </a:r>
          </a:p>
          <a:p>
            <a:pPr marL="342900" indent="-342900">
              <a:lnSpc>
                <a:spcPts val="4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>
                <a:ea typeface="Times New Roman" panose="02020603050405020304" pitchFamily="18" charset="0"/>
              </a:rPr>
              <a:t>Свободное </a:t>
            </a:r>
            <a:r>
              <a:rPr lang="ru-RU" sz="2000" dirty="0">
                <a:ea typeface="Times New Roman" panose="02020603050405020304" pitchFamily="18" charset="0"/>
              </a:rPr>
              <a:t>распространение (</a:t>
            </a:r>
            <a:r>
              <a:rPr lang="en-US" sz="2000" dirty="0">
                <a:ea typeface="Times New Roman" panose="02020603050405020304" pitchFamily="18" charset="0"/>
              </a:rPr>
              <a:t>BSD </a:t>
            </a:r>
            <a:r>
              <a:rPr lang="ru-RU" sz="2000" dirty="0">
                <a:ea typeface="Times New Roman" panose="02020603050405020304" pitchFamily="18" charset="0"/>
              </a:rPr>
              <a:t>лицензия</a:t>
            </a:r>
            <a:r>
              <a:rPr lang="ru-RU" sz="2000" dirty="0" smtClean="0">
                <a:ea typeface="Times New Roman" panose="02020603050405020304" pitchFamily="18" charset="0"/>
              </a:rPr>
              <a:t>).</a:t>
            </a:r>
          </a:p>
          <a:p>
            <a:pPr marL="342900" indent="-342900">
              <a:lnSpc>
                <a:spcPts val="4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>
                <a:ea typeface="Times New Roman" panose="02020603050405020304" pitchFamily="18" charset="0"/>
              </a:rPr>
              <a:t>Большое сообщество.</a:t>
            </a:r>
          </a:p>
          <a:p>
            <a:pPr marL="342900" indent="-342900">
              <a:lnSpc>
                <a:spcPts val="4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>
                <a:ea typeface="Times New Roman" panose="02020603050405020304" pitchFamily="18" charset="0"/>
              </a:rPr>
              <a:t>Поддержка </a:t>
            </a:r>
            <a:r>
              <a:rPr lang="ru-RU" sz="2000" dirty="0">
                <a:ea typeface="Times New Roman" panose="02020603050405020304" pitchFamily="18" charset="0"/>
              </a:rPr>
              <a:t>большого количества языков программирования.</a:t>
            </a:r>
          </a:p>
          <a:p>
            <a:pPr marL="342900" indent="-342900">
              <a:lnSpc>
                <a:spcPts val="4000"/>
              </a:lnSpc>
              <a:buClr>
                <a:srgbClr val="17498A"/>
              </a:buClr>
              <a:buFont typeface="Arial" panose="020B0604020202020204" pitchFamily="34" charset="0"/>
              <a:buChar char="►"/>
            </a:pPr>
            <a:endParaRPr lang="ru-RU" sz="2000" dirty="0"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4000"/>
              </a:lnSpc>
              <a:buClr>
                <a:srgbClr val="17498A"/>
              </a:buClr>
              <a:buFont typeface="Arial" panose="020B0604020202020204" pitchFamily="34" charset="0"/>
              <a:buChar char="►"/>
            </a:pP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37288"/>
            <a:ext cx="1024578" cy="5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5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 noGrp="1"/>
          </p:cNvSpPr>
          <p:nvPr>
            <p:ph type="title"/>
          </p:nvPr>
        </p:nvSpPr>
        <p:spPr>
          <a:xfrm>
            <a:off x="463550" y="507643"/>
            <a:ext cx="8229600" cy="9001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2800" kern="0" dirty="0" smtClean="0">
                <a:solidFill>
                  <a:srgbClr val="00337D"/>
                </a:solidFill>
              </a:rPr>
              <a:t>Моделирование</a:t>
            </a:r>
            <a:endParaRPr lang="ru-RU" altLang="ru-RU" sz="2800" b="1" kern="0" dirty="0">
              <a:solidFill>
                <a:srgbClr val="00337D"/>
              </a:solidFill>
            </a:endParaRPr>
          </a:p>
        </p:txBody>
      </p:sp>
      <p:sp>
        <p:nvSpPr>
          <p:cNvPr id="100" name="Прямоугольник 99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401646" y="1192142"/>
            <a:ext cx="82867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385D8A"/>
              </a:buClr>
            </a:pPr>
            <a:r>
              <a:rPr lang="ru-RU" dirty="0" smtClean="0">
                <a:ln w="0"/>
              </a:rPr>
              <a:t>Моделирование </a:t>
            </a:r>
            <a:r>
              <a:rPr lang="ru-RU" dirty="0">
                <a:ln w="0"/>
              </a:rPr>
              <a:t>работы системы </a:t>
            </a:r>
            <a:r>
              <a:rPr lang="ru-RU" dirty="0" smtClean="0">
                <a:ln w="0"/>
              </a:rPr>
              <a:t>проводилось</a:t>
            </a:r>
          </a:p>
          <a:p>
            <a:pPr marL="342900" indent="-342900" algn="just">
              <a:lnSpc>
                <a:spcPct val="150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dirty="0" smtClean="0">
                <a:ln w="0"/>
              </a:rPr>
              <a:t> в двух программных средах,</a:t>
            </a:r>
          </a:p>
          <a:p>
            <a:pPr marL="342900" indent="-342900" algn="just">
              <a:buClr>
                <a:srgbClr val="385D8A"/>
              </a:buClr>
              <a:buFont typeface="Arial" panose="020B0604020202020204" pitchFamily="34" charset="0"/>
              <a:buChar char="►"/>
            </a:pPr>
            <a:endParaRPr lang="ru-RU" dirty="0">
              <a:ln w="0"/>
            </a:endParaRPr>
          </a:p>
          <a:p>
            <a:pPr algn="just">
              <a:buClr>
                <a:srgbClr val="385D8A"/>
              </a:buClr>
            </a:pP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44171" r="50228" b="13082"/>
          <a:stretch/>
        </p:blipFill>
        <p:spPr>
          <a:xfrm>
            <a:off x="1140749" y="2133870"/>
            <a:ext cx="2763576" cy="1560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463550" y="3653086"/>
            <a:ext cx="411797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 smtClean="0">
                <a:ln w="0"/>
              </a:rPr>
              <a:t>Gazebo</a:t>
            </a:r>
            <a:r>
              <a:rPr lang="ru-RU" sz="1500" dirty="0" smtClean="0">
                <a:ln w="0"/>
              </a:rPr>
              <a:t> </a:t>
            </a:r>
            <a:r>
              <a:rPr lang="ru-RU" sz="1500" dirty="0"/>
              <a:t>отображает фактическое поведение роботов в рабочем </a:t>
            </a:r>
            <a:r>
              <a:rPr lang="ru-RU" sz="1500" dirty="0" smtClean="0"/>
              <a:t>пространстве</a:t>
            </a:r>
            <a:endParaRPr lang="ru-RU" sz="1500" dirty="0"/>
          </a:p>
        </p:txBody>
      </p:sp>
      <p:pic>
        <p:nvPicPr>
          <p:cNvPr id="80" name="Рисунок 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0" t="47971" r="2032" b="9282"/>
          <a:stretch/>
        </p:blipFill>
        <p:spPr>
          <a:xfrm>
            <a:off x="5320628" y="2092255"/>
            <a:ext cx="2763576" cy="1560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sp>
        <p:nvSpPr>
          <p:cNvPr id="6" name="Прямоугольник 5"/>
          <p:cNvSpPr/>
          <p:nvPr/>
        </p:nvSpPr>
        <p:spPr>
          <a:xfrm>
            <a:off x="4643428" y="3616041"/>
            <a:ext cx="41052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385D8A"/>
              </a:buClr>
            </a:pPr>
            <a:r>
              <a:rPr lang="en-US" sz="1500" b="1" dirty="0" err="1" smtClean="0">
                <a:ln w="0"/>
              </a:rPr>
              <a:t>Rviz</a:t>
            </a:r>
            <a:r>
              <a:rPr lang="ru-RU" sz="1500" dirty="0" smtClean="0">
                <a:ln w="0"/>
              </a:rPr>
              <a:t> </a:t>
            </a:r>
            <a:r>
              <a:rPr lang="ru-RU" sz="1500" dirty="0"/>
              <a:t>демонстрирует представление роботов об окружающей среде и своем положении в </a:t>
            </a:r>
            <a:r>
              <a:rPr lang="ru-RU" sz="1500" dirty="0" smtClean="0"/>
              <a:t>ней</a:t>
            </a:r>
            <a:endParaRPr lang="ru-RU" sz="1500" dirty="0">
              <a:ln w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63550" y="458152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dirty="0" smtClean="0"/>
              <a:t>2 </a:t>
            </a:r>
            <a:r>
              <a:rPr lang="ru-RU" dirty="0"/>
              <a:t>робота, оборудование </a:t>
            </a:r>
            <a:r>
              <a:rPr lang="ru-RU" dirty="0" err="1"/>
              <a:t>энкодерами</a:t>
            </a:r>
            <a:r>
              <a:rPr lang="ru-RU" dirty="0"/>
              <a:t> на приводах колес и сканирующим лазерным </a:t>
            </a:r>
            <a:r>
              <a:rPr lang="ru-RU" dirty="0" smtClean="0"/>
              <a:t>дальномером</a:t>
            </a:r>
            <a:r>
              <a:rPr lang="ru-RU" dirty="0"/>
              <a:t>,</a:t>
            </a:r>
          </a:p>
        </p:txBody>
      </p:sp>
      <p:pic>
        <p:nvPicPr>
          <p:cNvPr id="83" name="Рисунок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37288"/>
            <a:ext cx="1024578" cy="589787"/>
          </a:xfrm>
          <a:prstGeom prst="rect">
            <a:avLst/>
          </a:prstGeom>
        </p:spPr>
      </p:pic>
      <p:pic>
        <p:nvPicPr>
          <p:cNvPr id="14" name="Рисунок 13" descr="C:\Users\kiruh\Desktop\d4akfTnm7Yw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8" t="25522" r="57661" b="22733"/>
          <a:stretch/>
        </p:blipFill>
        <p:spPr bwMode="auto">
          <a:xfrm>
            <a:off x="5412260" y="4581524"/>
            <a:ext cx="2825578" cy="1561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463550" y="54929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dirty="0" smtClean="0"/>
              <a:t>нагрузка.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10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876320" y="6525430"/>
            <a:ext cx="1125538" cy="215900"/>
          </a:xfrm>
          <a:noFill/>
        </p:spPr>
        <p:txBody>
          <a:bodyPr/>
          <a:lstStyle>
            <a:lvl1pPr>
              <a:spcBef>
                <a:spcPct val="2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ru-RU" sz="1200" dirty="0" smtClean="0">
                <a:solidFill>
                  <a:schemeClr val="tx2"/>
                </a:solidFill>
              </a:rPr>
              <a:t>10</a:t>
            </a:r>
            <a:endParaRPr lang="ru-RU" altLang="ru-RU" sz="1200" dirty="0">
              <a:solidFill>
                <a:schemeClr val="tx2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168460" y="263192"/>
            <a:ext cx="9144000" cy="90011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ru-RU" sz="2500" b="1" kern="0" dirty="0" smtClean="0">
                <a:solidFill>
                  <a:srgbClr val="00337D"/>
                </a:solidFill>
              </a:rPr>
              <a:t>Моделирование в средах </a:t>
            </a:r>
            <a:r>
              <a:rPr lang="en-US" sz="2500" b="1" kern="0" dirty="0" smtClean="0">
                <a:solidFill>
                  <a:srgbClr val="00337D"/>
                </a:solidFill>
              </a:rPr>
              <a:t>Gazebo</a:t>
            </a:r>
            <a:r>
              <a:rPr lang="ru-RU" sz="2500" b="1" kern="0" dirty="0" smtClean="0">
                <a:solidFill>
                  <a:srgbClr val="00337D"/>
                </a:solidFill>
              </a:rPr>
              <a:t> и </a:t>
            </a:r>
            <a:r>
              <a:rPr lang="en-US" sz="2500" b="1" kern="0" dirty="0" err="1" smtClean="0">
                <a:solidFill>
                  <a:srgbClr val="00337D"/>
                </a:solidFill>
              </a:rPr>
              <a:t>Rviz</a:t>
            </a:r>
            <a:endParaRPr lang="ru-RU" sz="2500" b="1" kern="0" dirty="0" smtClean="0">
              <a:solidFill>
                <a:srgbClr val="00337D"/>
              </a:solidFill>
            </a:endParaRPr>
          </a:p>
          <a:p>
            <a:pPr algn="ctr"/>
            <a:endParaRPr lang="ru-RU" altLang="ru-RU" sz="2500" b="1" kern="0" dirty="0">
              <a:solidFill>
                <a:srgbClr val="00337D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37288"/>
            <a:ext cx="1024578" cy="5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/>
          <p:cNvSpPr/>
          <p:nvPr/>
        </p:nvSpPr>
        <p:spPr>
          <a:xfrm>
            <a:off x="7781925" y="6248400"/>
            <a:ext cx="1019175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592773" y="184590"/>
            <a:ext cx="4128614" cy="5557621"/>
            <a:chOff x="592773" y="184590"/>
            <a:chExt cx="4128614" cy="5557621"/>
          </a:xfrm>
        </p:grpSpPr>
        <p:sp>
          <p:nvSpPr>
            <p:cNvPr id="42" name="Прямоугольник 41"/>
            <p:cNvSpPr/>
            <p:nvPr/>
          </p:nvSpPr>
          <p:spPr>
            <a:xfrm>
              <a:off x="594127" y="454022"/>
              <a:ext cx="4127260" cy="1937731"/>
            </a:xfrm>
            <a:prstGeom prst="rect">
              <a:avLst/>
            </a:prstGeom>
            <a:solidFill>
              <a:srgbClr val="F4E6FA"/>
            </a:solidFill>
            <a:ln w="34925">
              <a:solidFill>
                <a:srgbClr val="91278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592773" y="2796170"/>
              <a:ext cx="4127802" cy="1980000"/>
            </a:xfrm>
            <a:prstGeom prst="rect">
              <a:avLst/>
            </a:prstGeom>
            <a:solidFill>
              <a:srgbClr val="DEEBF7"/>
            </a:solidFill>
            <a:ln w="34925">
              <a:solidFill>
                <a:srgbClr val="5B9BD5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ru-RU" sz="1200" dirty="0"/>
            </a:p>
          </p:txBody>
        </p:sp>
        <p:cxnSp>
          <p:nvCxnSpPr>
            <p:cNvPr id="44" name="Прямая соединительная линия 43"/>
            <p:cNvCxnSpPr/>
            <p:nvPr/>
          </p:nvCxnSpPr>
          <p:spPr bwMode="auto">
            <a:xfrm flipH="1">
              <a:off x="4257233" y="3194622"/>
              <a:ext cx="100930" cy="25811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TextBox 49"/>
            <p:cNvSpPr txBox="1"/>
            <p:nvPr/>
          </p:nvSpPr>
          <p:spPr>
            <a:xfrm rot="16200000">
              <a:off x="-342069" y="1120246"/>
              <a:ext cx="2398335" cy="527024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buClr>
                  <a:schemeClr val="accent2"/>
                </a:buClr>
                <a:buSzPct val="70000"/>
              </a:pPr>
              <a:r>
                <a:rPr lang="ru-RU" sz="1500" dirty="0" smtClean="0"/>
                <a:t>Стратегический </a:t>
              </a:r>
            </a:p>
            <a:p>
              <a:pPr algn="ctr">
                <a:buClr>
                  <a:schemeClr val="accent2"/>
                </a:buClr>
                <a:buSzPct val="70000"/>
              </a:pPr>
              <a:r>
                <a:rPr lang="ru-RU" sz="1500" dirty="0" smtClean="0"/>
                <a:t>уровень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-29498" y="3555032"/>
              <a:ext cx="1935686" cy="527024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ru-RU" sz="1500" dirty="0"/>
                <a:t>Тактический </a:t>
              </a:r>
            </a:p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ru-RU" sz="1500" dirty="0"/>
                <a:t>уровень</a:t>
              </a:r>
            </a:p>
          </p:txBody>
        </p:sp>
        <p:sp>
          <p:nvSpPr>
            <p:cNvPr id="57" name="Стрелка вниз 56"/>
            <p:cNvSpPr/>
            <p:nvPr/>
          </p:nvSpPr>
          <p:spPr>
            <a:xfrm>
              <a:off x="2550252" y="2399680"/>
              <a:ext cx="212843" cy="396000"/>
            </a:xfrm>
            <a:prstGeom prst="downArrow">
              <a:avLst/>
            </a:prstGeom>
            <a:solidFill>
              <a:srgbClr val="91278F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0" name="Блок-схема: процесс 59"/>
            <p:cNvSpPr/>
            <p:nvPr/>
          </p:nvSpPr>
          <p:spPr bwMode="auto">
            <a:xfrm>
              <a:off x="1271830" y="2985550"/>
              <a:ext cx="3231241" cy="442480"/>
            </a:xfrm>
            <a:prstGeom prst="flowChartProcess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</a:ln>
            <a:effectLst/>
          </p:spPr>
          <p:txBody>
            <a:bodyPr anchor="ctr"/>
            <a:lstStyle/>
            <a:p>
              <a:pPr lvl="0"/>
              <a:r>
                <a:rPr lang="ru-RU" sz="1200" dirty="0" smtClean="0"/>
                <a:t>Определение </a:t>
              </a:r>
              <a:r>
                <a:rPr lang="ru-RU" sz="1200" dirty="0"/>
                <a:t>целевого положения</a:t>
              </a:r>
            </a:p>
          </p:txBody>
        </p:sp>
        <p:sp>
          <p:nvSpPr>
            <p:cNvPr id="65" name="Блок-схема: процесс 64"/>
            <p:cNvSpPr/>
            <p:nvPr/>
          </p:nvSpPr>
          <p:spPr bwMode="auto">
            <a:xfrm>
              <a:off x="592774" y="5120217"/>
              <a:ext cx="4127802" cy="621994"/>
            </a:xfrm>
            <a:prstGeom prst="flowChartProcess">
              <a:avLst/>
            </a:prstGeom>
            <a:solidFill>
              <a:srgbClr val="D1F1CF"/>
            </a:solidFill>
            <a:ln w="34925" cap="flat" cmpd="sng" algn="ctr">
              <a:solidFill>
                <a:srgbClr val="2C973E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Исполнительный уровень</a:t>
              </a:r>
              <a:endPara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2" name="Заголовок 1"/>
          <p:cNvSpPr>
            <a:spLocks noGrp="1"/>
          </p:cNvSpPr>
          <p:nvPr>
            <p:ph type="title"/>
          </p:nvPr>
        </p:nvSpPr>
        <p:spPr>
          <a:xfrm>
            <a:off x="1419396" y="120552"/>
            <a:ext cx="8229600" cy="900112"/>
          </a:xfrm>
        </p:spPr>
        <p:txBody>
          <a:bodyPr/>
          <a:lstStyle/>
          <a:p>
            <a:r>
              <a:rPr lang="ru-RU" sz="2000" dirty="0"/>
              <a:t>Иерархическое построение системы управления </a:t>
            </a:r>
            <a:endParaRPr lang="ru-RU" sz="2000" kern="0" dirty="0">
              <a:solidFill>
                <a:srgbClr val="00337D"/>
              </a:solidFill>
            </a:endParaRPr>
          </a:p>
        </p:txBody>
      </p:sp>
      <p:sp>
        <p:nvSpPr>
          <p:cNvPr id="35" name="Блок-схема: процесс 34"/>
          <p:cNvSpPr/>
          <p:nvPr/>
        </p:nvSpPr>
        <p:spPr bwMode="auto">
          <a:xfrm>
            <a:off x="1145302" y="615338"/>
            <a:ext cx="3231242" cy="442480"/>
          </a:xfrm>
          <a:prstGeom prst="flowChartProcess">
            <a:avLst/>
          </a:prstGeom>
          <a:noFill/>
          <a:ln w="25400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algn="ctr"/>
            <a:r>
              <a:rPr lang="ru-RU" sz="1200" dirty="0" err="1"/>
              <a:t>Ц</a:t>
            </a:r>
            <a:r>
              <a:rPr lang="ru-RU" sz="1200" dirty="0" err="1" smtClean="0"/>
              <a:t>елераспределения</a:t>
            </a:r>
            <a:endParaRPr lang="ru-RU" sz="1100" dirty="0"/>
          </a:p>
        </p:txBody>
      </p:sp>
      <p:sp>
        <p:nvSpPr>
          <p:cNvPr id="36" name="Блок-схема: процесс 35"/>
          <p:cNvSpPr/>
          <p:nvPr/>
        </p:nvSpPr>
        <p:spPr bwMode="auto">
          <a:xfrm>
            <a:off x="1145302" y="1183356"/>
            <a:ext cx="3231242" cy="442480"/>
          </a:xfrm>
          <a:prstGeom prst="flowChartProcess">
            <a:avLst/>
          </a:prstGeom>
          <a:noFill/>
          <a:ln w="25400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lvl="0" algn="ctr"/>
            <a:r>
              <a:rPr lang="ru-RU" sz="1200" dirty="0" smtClean="0"/>
              <a:t>Формирование </a:t>
            </a:r>
            <a:r>
              <a:rPr lang="ru-RU" sz="1200" dirty="0"/>
              <a:t>структуры </a:t>
            </a:r>
            <a:r>
              <a:rPr lang="ru-RU" sz="1200" dirty="0" smtClean="0"/>
              <a:t>группы</a:t>
            </a:r>
            <a:endParaRPr lang="ru-RU" sz="1200" dirty="0"/>
          </a:p>
        </p:txBody>
      </p:sp>
      <p:sp>
        <p:nvSpPr>
          <p:cNvPr id="38" name="Блок-схема: процесс 37"/>
          <p:cNvSpPr/>
          <p:nvPr/>
        </p:nvSpPr>
        <p:spPr bwMode="auto">
          <a:xfrm>
            <a:off x="1145302" y="1768147"/>
            <a:ext cx="3231242" cy="442480"/>
          </a:xfrm>
          <a:prstGeom prst="flowChartProcess">
            <a:avLst/>
          </a:prstGeom>
          <a:noFill/>
          <a:ln w="25400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lvl="0" algn="ctr"/>
            <a:r>
              <a:rPr lang="ru-RU" sz="1200" dirty="0" smtClean="0"/>
              <a:t>Формирование </a:t>
            </a:r>
            <a:r>
              <a:rPr lang="ru-RU" sz="1200" dirty="0" smtClean="0"/>
              <a:t>структур</a:t>
            </a:r>
            <a:r>
              <a:rPr lang="ru-RU" sz="1200" dirty="0"/>
              <a:t>ы</a:t>
            </a:r>
            <a:r>
              <a:rPr lang="ru-RU" sz="1200" dirty="0" smtClean="0"/>
              <a:t> </a:t>
            </a:r>
            <a:r>
              <a:rPr lang="ru-RU" sz="1200" dirty="0"/>
              <a:t>строя роботов</a:t>
            </a:r>
          </a:p>
        </p:txBody>
      </p:sp>
      <p:sp>
        <p:nvSpPr>
          <p:cNvPr id="40" name="Блок-схема: процесс 39"/>
          <p:cNvSpPr/>
          <p:nvPr/>
        </p:nvSpPr>
        <p:spPr bwMode="auto">
          <a:xfrm>
            <a:off x="1227361" y="3639659"/>
            <a:ext cx="3231242" cy="442480"/>
          </a:xfrm>
          <a:prstGeom prst="flowChartProcess">
            <a:avLst/>
          </a:prstGeom>
          <a:noFill/>
          <a:ln w="25400" cap="flat" cmpd="sng" algn="ctr">
            <a:solidFill>
              <a:srgbClr val="5B9BD5"/>
            </a:solidFill>
            <a:prstDash val="solid"/>
          </a:ln>
          <a:effectLst/>
        </p:spPr>
        <p:txBody>
          <a:bodyPr anchor="ctr"/>
          <a:lstStyle/>
          <a:p>
            <a:pPr lvl="0"/>
            <a:r>
              <a:rPr lang="ru-RU" sz="1200" dirty="0" smtClean="0"/>
              <a:t>Планирование </a:t>
            </a:r>
            <a:r>
              <a:rPr lang="ru-RU" sz="1200" dirty="0"/>
              <a:t>траектории к целевому положению</a:t>
            </a:r>
          </a:p>
        </p:txBody>
      </p:sp>
      <p:sp>
        <p:nvSpPr>
          <p:cNvPr id="73" name="Блок-схема: процесс 72"/>
          <p:cNvSpPr/>
          <p:nvPr/>
        </p:nvSpPr>
        <p:spPr bwMode="auto">
          <a:xfrm>
            <a:off x="1227361" y="4225929"/>
            <a:ext cx="3231242" cy="442480"/>
          </a:xfrm>
          <a:prstGeom prst="flowChartProcess">
            <a:avLst/>
          </a:prstGeom>
          <a:noFill/>
          <a:ln w="25400" cap="flat" cmpd="sng" algn="ctr">
            <a:solidFill>
              <a:srgbClr val="5B9BD5"/>
            </a:solidFill>
            <a:prstDash val="solid"/>
          </a:ln>
          <a:effectLst/>
        </p:spPr>
        <p:txBody>
          <a:bodyPr anchor="ctr"/>
          <a:lstStyle/>
          <a:p>
            <a:pPr lvl="0"/>
            <a:r>
              <a:rPr lang="ru-RU" sz="1200" dirty="0" smtClean="0"/>
              <a:t>Реализация </a:t>
            </a:r>
            <a:r>
              <a:rPr lang="ru-RU" sz="1200" dirty="0"/>
              <a:t>траектории к целевому положению</a:t>
            </a:r>
          </a:p>
        </p:txBody>
      </p:sp>
      <p:sp>
        <p:nvSpPr>
          <p:cNvPr id="74" name="Стрелка вниз 73"/>
          <p:cNvSpPr/>
          <p:nvPr/>
        </p:nvSpPr>
        <p:spPr>
          <a:xfrm>
            <a:off x="2445340" y="4819484"/>
            <a:ext cx="212843" cy="396000"/>
          </a:xfrm>
          <a:prstGeom prst="downArrow">
            <a:avLst/>
          </a:prstGeom>
          <a:solidFill>
            <a:srgbClr val="5B9BD5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84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/>
          <p:cNvSpPr/>
          <p:nvPr/>
        </p:nvSpPr>
        <p:spPr>
          <a:xfrm>
            <a:off x="7781925" y="6248400"/>
            <a:ext cx="1019175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862935" y="1819110"/>
            <a:ext cx="4129313" cy="3668409"/>
            <a:chOff x="592771" y="468292"/>
            <a:chExt cx="4129313" cy="366840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592771" y="468292"/>
              <a:ext cx="4129313" cy="3668409"/>
              <a:chOff x="592771" y="454022"/>
              <a:chExt cx="4129313" cy="3668409"/>
            </a:xfrm>
          </p:grpSpPr>
          <p:sp>
            <p:nvSpPr>
              <p:cNvPr id="42" name="Прямоугольник 41"/>
              <p:cNvSpPr/>
              <p:nvPr/>
            </p:nvSpPr>
            <p:spPr>
              <a:xfrm>
                <a:off x="594126" y="454022"/>
                <a:ext cx="4126447" cy="1116000"/>
              </a:xfrm>
              <a:prstGeom prst="rect">
                <a:avLst/>
              </a:prstGeom>
              <a:solidFill>
                <a:srgbClr val="F4E6FA"/>
              </a:solidFill>
              <a:ln w="34925">
                <a:solidFill>
                  <a:srgbClr val="91278F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43" name="Прямоугольник 42"/>
              <p:cNvSpPr/>
              <p:nvPr/>
            </p:nvSpPr>
            <p:spPr>
              <a:xfrm>
                <a:off x="592771" y="2001356"/>
                <a:ext cx="4127802" cy="1116000"/>
              </a:xfrm>
              <a:prstGeom prst="rect">
                <a:avLst/>
              </a:prstGeom>
              <a:solidFill>
                <a:srgbClr val="DEEBF7"/>
              </a:solidFill>
              <a:ln w="34925">
                <a:solidFill>
                  <a:srgbClr val="5B9BD5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ru-RU" sz="1200" dirty="0"/>
              </a:p>
            </p:txBody>
          </p:sp>
          <p:cxnSp>
            <p:nvCxnSpPr>
              <p:cNvPr id="44" name="Прямая соединительная линия 43"/>
              <p:cNvCxnSpPr/>
              <p:nvPr/>
            </p:nvCxnSpPr>
            <p:spPr bwMode="auto">
              <a:xfrm flipH="1">
                <a:off x="4257233" y="3194622"/>
                <a:ext cx="100930" cy="258118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0" name="TextBox 49"/>
              <p:cNvSpPr txBox="1"/>
              <p:nvPr/>
            </p:nvSpPr>
            <p:spPr>
              <a:xfrm>
                <a:off x="594127" y="489775"/>
                <a:ext cx="4127259" cy="267766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algn="ctr">
                  <a:buClr>
                    <a:schemeClr val="accent2"/>
                  </a:buClr>
                  <a:buSzPct val="70000"/>
                </a:pPr>
                <a:r>
                  <a:rPr lang="ru-RU" sz="1500" dirty="0" smtClean="0"/>
                  <a:t>Стратегический </a:t>
                </a:r>
                <a:r>
                  <a:rPr lang="ru-RU" sz="1500" dirty="0" smtClean="0"/>
                  <a:t>уровень</a:t>
                </a:r>
                <a:endParaRPr lang="ru-RU" sz="1500" dirty="0" smtClean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94282" y="2118053"/>
                <a:ext cx="4127802" cy="233141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algn="ctr">
                  <a:lnSpc>
                    <a:spcPct val="85000"/>
                  </a:lnSpc>
                  <a:spcAft>
                    <a:spcPts val="600"/>
                  </a:spcAft>
                  <a:buClr>
                    <a:schemeClr val="accent2"/>
                  </a:buClr>
                  <a:buSzPct val="70000"/>
                </a:pPr>
                <a:r>
                  <a:rPr lang="ru-RU" sz="1500" dirty="0"/>
                  <a:t>Тактический </a:t>
                </a:r>
                <a:r>
                  <a:rPr lang="ru-RU" sz="1500" dirty="0" smtClean="0"/>
                  <a:t>уровень</a:t>
                </a:r>
                <a:endParaRPr lang="ru-RU" sz="1500" dirty="0"/>
              </a:p>
            </p:txBody>
          </p:sp>
          <p:sp>
            <p:nvSpPr>
              <p:cNvPr id="57" name="Стрелка вниз 56"/>
              <p:cNvSpPr/>
              <p:nvPr/>
            </p:nvSpPr>
            <p:spPr>
              <a:xfrm>
                <a:off x="2550250" y="1587689"/>
                <a:ext cx="212843" cy="396000"/>
              </a:xfrm>
              <a:prstGeom prst="downArrow">
                <a:avLst/>
              </a:prstGeom>
              <a:solidFill>
                <a:srgbClr val="91278F"/>
              </a:solidFill>
              <a:ln>
                <a:noFill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60" name="Блок-схема: процесс 59"/>
              <p:cNvSpPr/>
              <p:nvPr/>
            </p:nvSpPr>
            <p:spPr bwMode="auto">
              <a:xfrm>
                <a:off x="637708" y="2671668"/>
                <a:ext cx="4037925" cy="442480"/>
              </a:xfrm>
              <a:prstGeom prst="flowChartProcess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171450" lvl="0" indent="-171450">
                  <a:buFont typeface="Wingdings" panose="05000000000000000000" pitchFamily="2" charset="2"/>
                  <a:buChar char="Ø"/>
                </a:pPr>
                <a:r>
                  <a:rPr lang="ru-RU" sz="1200" dirty="0" smtClean="0"/>
                  <a:t>Определение </a:t>
                </a:r>
                <a:r>
                  <a:rPr lang="ru-RU" sz="1200" dirty="0"/>
                  <a:t>целевого </a:t>
                </a:r>
                <a:r>
                  <a:rPr lang="ru-RU" sz="1200" dirty="0" smtClean="0"/>
                  <a:t>положения;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ru-RU" sz="1200" dirty="0"/>
                  <a:t>Планирование траектории к целевому </a:t>
                </a:r>
                <a:r>
                  <a:rPr lang="ru-RU" sz="1200" dirty="0" smtClean="0"/>
                  <a:t>положению;</a:t>
                </a:r>
              </a:p>
              <a:p>
                <a:pPr marL="171450" lvl="0" indent="-171450">
                  <a:buFont typeface="Wingdings" panose="05000000000000000000" pitchFamily="2" charset="2"/>
                  <a:buChar char="Ø"/>
                </a:pPr>
                <a:r>
                  <a:rPr lang="ru-RU" sz="1200" dirty="0"/>
                  <a:t>Реализация траектории к целевому </a:t>
                </a:r>
                <a:r>
                  <a:rPr lang="ru-RU" sz="1200" dirty="0" smtClean="0"/>
                  <a:t>положению.</a:t>
                </a:r>
                <a:endParaRPr lang="ru-RU" sz="1200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endParaRPr lang="ru-RU" sz="1200" dirty="0"/>
              </a:p>
              <a:p>
                <a:pPr marL="171450" lvl="0" indent="-171450">
                  <a:buFont typeface="Wingdings" panose="05000000000000000000" pitchFamily="2" charset="2"/>
                  <a:buChar char="Ø"/>
                </a:pPr>
                <a:endParaRPr lang="ru-RU" sz="1200" dirty="0"/>
              </a:p>
            </p:txBody>
          </p:sp>
          <p:sp>
            <p:nvSpPr>
              <p:cNvPr id="65" name="Блок-схема: процесс 64"/>
              <p:cNvSpPr/>
              <p:nvPr/>
            </p:nvSpPr>
            <p:spPr bwMode="auto">
              <a:xfrm>
                <a:off x="592771" y="3500437"/>
                <a:ext cx="4127802" cy="621994"/>
              </a:xfrm>
              <a:prstGeom prst="flowChartProcess">
                <a:avLst/>
              </a:prstGeom>
              <a:solidFill>
                <a:srgbClr val="D1F1CF"/>
              </a:solidFill>
              <a:ln w="34925" cap="flat" cmpd="sng" algn="ctr">
                <a:solidFill>
                  <a:srgbClr val="2C973E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r>
                  <a:rPr lang="ru-RU" sz="15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Исполнительный уровень</a:t>
                </a:r>
                <a:endParaRPr lang="ru-RU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Блок-схема: процесс 34"/>
            <p:cNvSpPr/>
            <p:nvPr/>
          </p:nvSpPr>
          <p:spPr bwMode="auto">
            <a:xfrm>
              <a:off x="681960" y="1111820"/>
              <a:ext cx="3575273" cy="442480"/>
            </a:xfrm>
            <a:prstGeom prst="flowChartProcess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ru-RU" sz="1200" dirty="0" err="1" smtClean="0"/>
                <a:t>Целераспределения</a:t>
              </a:r>
              <a:r>
                <a:rPr lang="ru-RU" sz="1200" dirty="0" smtClean="0"/>
                <a:t>;</a:t>
              </a:r>
            </a:p>
            <a:p>
              <a:pPr marL="171450" lvl="0" indent="-171450">
                <a:buFont typeface="Wingdings" panose="05000000000000000000" pitchFamily="2" charset="2"/>
                <a:buChar char="Ø"/>
              </a:pPr>
              <a:r>
                <a:rPr lang="ru-RU" sz="1200" dirty="0" smtClean="0"/>
                <a:t>Формирование структуры группы;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ru-RU" sz="1200" dirty="0" smtClean="0"/>
                <a:t>Формирование структуры строя роботов.</a:t>
              </a:r>
            </a:p>
            <a:p>
              <a:pPr marL="171450" lvl="0" indent="-171450" algn="ctr">
                <a:buFont typeface="Wingdings" panose="05000000000000000000" pitchFamily="2" charset="2"/>
                <a:buChar char="Ø"/>
              </a:pPr>
              <a:endParaRPr lang="ru-RU" sz="1100" dirty="0"/>
            </a:p>
            <a:p>
              <a:pPr marL="171450" indent="-171450" algn="ctr">
                <a:buFont typeface="Wingdings" panose="05000000000000000000" pitchFamily="2" charset="2"/>
                <a:buChar char="Ø"/>
              </a:pPr>
              <a:endParaRPr lang="ru-RU" sz="1100" dirty="0"/>
            </a:p>
          </p:txBody>
        </p:sp>
        <p:sp>
          <p:nvSpPr>
            <p:cNvPr id="74" name="Стрелка вниз 73"/>
            <p:cNvSpPr/>
            <p:nvPr/>
          </p:nvSpPr>
          <p:spPr>
            <a:xfrm>
              <a:off x="2551761" y="3118707"/>
              <a:ext cx="212843" cy="396000"/>
            </a:xfrm>
            <a:prstGeom prst="downArrow">
              <a:avLst/>
            </a:prstGeom>
            <a:solidFill>
              <a:srgbClr val="5B9BD5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6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Заголовок 1"/>
          <p:cNvSpPr>
            <a:spLocks noGrp="1"/>
          </p:cNvSpPr>
          <p:nvPr>
            <p:ph type="title"/>
          </p:nvPr>
        </p:nvSpPr>
        <p:spPr>
          <a:xfrm>
            <a:off x="466726" y="384159"/>
            <a:ext cx="8229600" cy="900112"/>
          </a:xfrm>
          <a:ln>
            <a:noFill/>
          </a:ln>
        </p:spPr>
        <p:txBody>
          <a:bodyPr/>
          <a:lstStyle/>
          <a:p>
            <a:r>
              <a:rPr lang="ru-RU" altLang="ru-RU" sz="2800" b="1" dirty="0" smtClean="0">
                <a:solidFill>
                  <a:srgbClr val="00337D"/>
                </a:solidFill>
              </a:rPr>
              <a:t>Актуальность</a:t>
            </a:r>
            <a:endParaRPr lang="ru-RU" altLang="ru-RU" sz="2800" b="1" dirty="0">
              <a:solidFill>
                <a:srgbClr val="00337D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66726" y="1359888"/>
            <a:ext cx="813752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just">
              <a:buClr>
                <a:srgbClr val="17498A"/>
              </a:buClr>
            </a:pPr>
            <a:r>
              <a:rPr lang="ru-RU" sz="2000" dirty="0">
                <a:solidFill>
                  <a:schemeClr val="tx1"/>
                </a:solidFill>
              </a:rPr>
              <a:t> Основные предпосылки для создания групповых робототехнических систем</a:t>
            </a:r>
            <a:r>
              <a:rPr lang="ru-RU" sz="2000" dirty="0" smtClean="0">
                <a:solidFill>
                  <a:schemeClr val="tx1"/>
                </a:solidFill>
              </a:rPr>
              <a:t>:</a:t>
            </a:r>
          </a:p>
          <a:p>
            <a:pPr lvl="0" indent="457200" algn="just">
              <a:buClr>
                <a:srgbClr val="17498A"/>
              </a:buClr>
            </a:pPr>
            <a:endParaRPr lang="ru-RU" sz="2000" dirty="0" smtClean="0">
              <a:solidFill>
                <a:schemeClr val="tx1"/>
              </a:solidFill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>
                <a:solidFill>
                  <a:schemeClr val="tx1"/>
                </a:solidFill>
              </a:rPr>
              <a:t>сложность </a:t>
            </a:r>
            <a:r>
              <a:rPr lang="ru-RU" sz="2000" dirty="0">
                <a:solidFill>
                  <a:schemeClr val="tx1"/>
                </a:solidFill>
              </a:rPr>
              <a:t>задачи высока для одного робота;</a:t>
            </a:r>
          </a:p>
          <a:p>
            <a:pPr marL="342900" lvl="0" indent="-342900" algn="just">
              <a:lnSpc>
                <a:spcPct val="150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>
                <a:solidFill>
                  <a:schemeClr val="tx1"/>
                </a:solidFill>
              </a:rPr>
              <a:t>задача состоит из различных подзадач</a:t>
            </a:r>
            <a:r>
              <a:rPr lang="ru-RU" sz="2000" dirty="0" smtClean="0">
                <a:solidFill>
                  <a:schemeClr val="tx1"/>
                </a:solidFill>
              </a:rPr>
              <a:t>;</a:t>
            </a:r>
          </a:p>
          <a:p>
            <a:pPr marL="342900" indent="-342900" algn="just">
              <a:lnSpc>
                <a:spcPct val="150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>
                <a:solidFill>
                  <a:schemeClr val="tx1"/>
                </a:solidFill>
              </a:rPr>
              <a:t>ограничено время выполнение задачи</a:t>
            </a:r>
            <a:r>
              <a:rPr lang="ru-RU" sz="2000" dirty="0" smtClean="0"/>
              <a:t>;</a:t>
            </a:r>
          </a:p>
          <a:p>
            <a:pPr marL="342900" indent="-342900" algn="just">
              <a:lnSpc>
                <a:spcPct val="150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/>
              <a:t>задача имеет высокий статус важности.</a:t>
            </a:r>
          </a:p>
          <a:p>
            <a:pPr lvl="0" algn="just">
              <a:buClr>
                <a:srgbClr val="5693D1"/>
              </a:buClr>
            </a:pP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81925" y="6248400"/>
            <a:ext cx="1019175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68213"/>
            <a:ext cx="1024578" cy="5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Заголовок 1"/>
          <p:cNvSpPr>
            <a:spLocks noGrp="1"/>
          </p:cNvSpPr>
          <p:nvPr>
            <p:ph type="title"/>
          </p:nvPr>
        </p:nvSpPr>
        <p:spPr>
          <a:xfrm>
            <a:off x="466725" y="334949"/>
            <a:ext cx="8229600" cy="900112"/>
          </a:xfrm>
        </p:spPr>
        <p:txBody>
          <a:bodyPr/>
          <a:lstStyle/>
          <a:p>
            <a:r>
              <a:rPr lang="ru-RU" altLang="ru-RU" kern="0" dirty="0">
                <a:solidFill>
                  <a:srgbClr val="00337D"/>
                </a:solidFill>
              </a:rPr>
              <a:t>Задачи группового управления</a:t>
            </a:r>
          </a:p>
        </p:txBody>
      </p:sp>
      <p:pic>
        <p:nvPicPr>
          <p:cNvPr id="4" name="Рисунок 3" descr="C:\Users\Оля\Desktop\robo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9" y="4229244"/>
            <a:ext cx="3541998" cy="1883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2386737" y="3760873"/>
            <a:ext cx="4551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Т</a:t>
            </a:r>
            <a:r>
              <a:rPr lang="ru-RU" sz="2000" dirty="0" smtClean="0">
                <a:solidFill>
                  <a:schemeClr val="tx1"/>
                </a:solidFill>
                <a:latin typeface="+mj-lt"/>
              </a:rPr>
              <a:t>ранспортировка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полезной нагрузки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" t="5836" r="1186" b="8560"/>
          <a:stretch/>
        </p:blipFill>
        <p:spPr>
          <a:xfrm>
            <a:off x="547530" y="1524661"/>
            <a:ext cx="3528489" cy="2125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pic>
        <p:nvPicPr>
          <p:cNvPr id="7" name="Рисунок 6" descr="C:\Users\Оля\Desktop\кука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13" y="4229243"/>
            <a:ext cx="3532318" cy="1883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0" t="2612" r="447" b="896"/>
          <a:stretch/>
        </p:blipFill>
        <p:spPr>
          <a:xfrm>
            <a:off x="5083513" y="1545634"/>
            <a:ext cx="3520737" cy="2127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1259540" y="11020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457200" algn="just">
              <a:buClr>
                <a:srgbClr val="17498A"/>
              </a:buClr>
            </a:pPr>
            <a:r>
              <a:rPr lang="ru-RU" sz="2000" dirty="0" smtClean="0">
                <a:solidFill>
                  <a:schemeClr val="tx1"/>
                </a:solidFill>
              </a:rPr>
              <a:t>Сборка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106562" y="1083443"/>
            <a:ext cx="5018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</a:rPr>
              <a:t>Мониторинг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68213"/>
            <a:ext cx="1024578" cy="5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Заголовок 1"/>
          <p:cNvSpPr>
            <a:spLocks noGrp="1"/>
          </p:cNvSpPr>
          <p:nvPr>
            <p:ph type="title"/>
          </p:nvPr>
        </p:nvSpPr>
        <p:spPr>
          <a:xfrm>
            <a:off x="466725" y="388829"/>
            <a:ext cx="8229600" cy="900112"/>
          </a:xfrm>
        </p:spPr>
        <p:txBody>
          <a:bodyPr/>
          <a:lstStyle/>
          <a:p>
            <a:r>
              <a:rPr lang="ru-RU" kern="0" dirty="0">
                <a:solidFill>
                  <a:srgbClr val="00337D"/>
                </a:solidFill>
              </a:rPr>
              <a:t>Постановка задачи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11965" y="1142683"/>
            <a:ext cx="8064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ts val="3000"/>
              </a:lnSpc>
              <a:spcAft>
                <a:spcPts val="0"/>
              </a:spcAft>
            </a:pPr>
            <a:r>
              <a:rPr lang="ru-RU" sz="2000" dirty="0" smtClean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Перемещение </a:t>
            </a:r>
            <a:r>
              <a:rPr lang="ru-RU" sz="20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группой мобильных роботов 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полезной нагрузки </a:t>
            </a:r>
            <a:r>
              <a:rPr lang="ru-RU" sz="20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из начального 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положения </a:t>
            </a:r>
            <a:r>
              <a:rPr lang="ru-RU" sz="20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в заданное. </a:t>
            </a:r>
            <a:endParaRPr lang="ru-RU" sz="2000" dirty="0" smtClean="0">
              <a:solidFill>
                <a:schemeClr val="tx1"/>
              </a:solidFill>
              <a:latin typeface="+mn-lt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endParaRPr lang="ru-RU" sz="20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endParaRPr lang="ru-RU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365562" y="3395135"/>
            <a:ext cx="18694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500" dirty="0" smtClean="0">
                <a:solidFill>
                  <a:schemeClr val="tx1"/>
                </a:solidFill>
                <a:latin typeface="+mj-lt"/>
              </a:rPr>
              <a:t>Полезная нагрузка</a:t>
            </a:r>
            <a:endParaRPr lang="ru-RU"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11965" y="1874225"/>
            <a:ext cx="6048840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buClr>
                <a:srgbClr val="00337D"/>
              </a:buClr>
            </a:pPr>
            <a:r>
              <a:rPr lang="ru-RU" sz="2000" dirty="0">
                <a:solidFill>
                  <a:schemeClr val="tx1"/>
                </a:solidFill>
                <a:ea typeface="Times New Roman" panose="02020603050405020304" pitchFamily="18" charset="0"/>
              </a:rPr>
              <a:t>Условия</a:t>
            </a:r>
            <a:r>
              <a:rPr lang="ru-RU" sz="20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: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342900" lvl="0" indent="-342900">
              <a:lnSpc>
                <a:spcPts val="40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>
                <a:solidFill>
                  <a:schemeClr val="tx1"/>
                </a:solidFill>
              </a:rPr>
              <a:t>2 </a:t>
            </a:r>
            <a:r>
              <a:rPr lang="ru-RU" sz="2000" dirty="0">
                <a:solidFill>
                  <a:schemeClr val="tx1"/>
                </a:solidFill>
              </a:rPr>
              <a:t>робота перемещают полезную нагрузку</a:t>
            </a:r>
            <a:r>
              <a:rPr lang="ru-RU" sz="2000" dirty="0" smtClean="0">
                <a:solidFill>
                  <a:schemeClr val="tx1"/>
                </a:solidFill>
              </a:rPr>
              <a:t>;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979141" y="5604217"/>
            <a:ext cx="26422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500" dirty="0">
                <a:solidFill>
                  <a:schemeClr val="tx1"/>
                </a:solidFill>
              </a:rPr>
              <a:t>Модель робота с подъёмной платформой</a:t>
            </a:r>
            <a:endParaRPr lang="ru-RU"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02905" y="2984766"/>
            <a:ext cx="5429265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5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Полезная нагрузка имеет форму параллелепипеда;</a:t>
            </a:r>
            <a:endParaRPr lang="ru-RU" sz="2000" dirty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93845" y="3718300"/>
            <a:ext cx="5438325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5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>
                <a:solidFill>
                  <a:schemeClr val="tx1"/>
                </a:solidFill>
              </a:rPr>
              <a:t>Полезная нагрузка удерживается роботами с помощью подъёмной горизонтальной платформы;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63550" y="4866180"/>
            <a:ext cx="5421534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5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 smtClean="0"/>
              <a:t>Децентрализованная стратегия </a:t>
            </a:r>
            <a:r>
              <a:rPr lang="ru-RU" sz="2000" dirty="0"/>
              <a:t>управления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68213"/>
            <a:ext cx="1024578" cy="58978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697" r="919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51" y="1874225"/>
            <a:ext cx="1962072" cy="1229437"/>
          </a:xfrm>
          <a:prstGeom prst="rect">
            <a:avLst/>
          </a:prstGeom>
        </p:spPr>
      </p:pic>
      <p:pic>
        <p:nvPicPr>
          <p:cNvPr id="24" name="Рисунок 23" descr="C:\Users\kiruh\Desktop\сони комп 03.06.18\cosytZ6fBLU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38854" r="32271" b="32611"/>
          <a:stretch/>
        </p:blipFill>
        <p:spPr bwMode="auto">
          <a:xfrm>
            <a:off x="6285715" y="3941685"/>
            <a:ext cx="2190750" cy="1553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411965" y="5586885"/>
            <a:ext cx="5421534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500"/>
              </a:lnSpc>
              <a:buClr>
                <a:srgbClr val="00337D"/>
              </a:buClr>
              <a:buFont typeface="Arial" panose="020B0604020202020204" pitchFamily="34" charset="0"/>
              <a:buChar char="►"/>
            </a:pPr>
            <a:r>
              <a:rPr lang="ru-RU" sz="2000" dirty="0">
                <a:solidFill>
                  <a:schemeClr val="tx1"/>
                </a:solidFill>
              </a:rPr>
              <a:t>Перемещение происходит в среде </a:t>
            </a:r>
            <a:r>
              <a:rPr lang="en-US" sz="2000" dirty="0">
                <a:solidFill>
                  <a:schemeClr val="tx1"/>
                </a:solidFill>
              </a:rPr>
              <a:t>c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smtClean="0">
                <a:solidFill>
                  <a:schemeClr val="tx1"/>
                </a:solidFill>
              </a:rPr>
              <a:t>препятствиями.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61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/>
          <p:cNvSpPr/>
          <p:nvPr/>
        </p:nvSpPr>
        <p:spPr>
          <a:xfrm>
            <a:off x="7781925" y="6248400"/>
            <a:ext cx="1019175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ru-RU" dirty="0"/>
          </a:p>
        </p:txBody>
      </p:sp>
      <p:grpSp>
        <p:nvGrpSpPr>
          <p:cNvPr id="41" name="Группа 40"/>
          <p:cNvGrpSpPr/>
          <p:nvPr/>
        </p:nvGrpSpPr>
        <p:grpSpPr>
          <a:xfrm>
            <a:off x="447675" y="194100"/>
            <a:ext cx="8337550" cy="6644087"/>
            <a:chOff x="646083" y="419051"/>
            <a:chExt cx="8009573" cy="6542146"/>
          </a:xfrm>
        </p:grpSpPr>
        <p:sp>
          <p:nvSpPr>
            <p:cNvPr id="42" name="Прямоугольник 41"/>
            <p:cNvSpPr/>
            <p:nvPr/>
          </p:nvSpPr>
          <p:spPr>
            <a:xfrm>
              <a:off x="647383" y="684349"/>
              <a:ext cx="8008273" cy="1908000"/>
            </a:xfrm>
            <a:prstGeom prst="rect">
              <a:avLst/>
            </a:prstGeom>
            <a:solidFill>
              <a:srgbClr val="F4E6FA"/>
            </a:solidFill>
            <a:ln w="34925">
              <a:solidFill>
                <a:srgbClr val="91278F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646864" y="2674871"/>
              <a:ext cx="8007492" cy="3564000"/>
            </a:xfrm>
            <a:prstGeom prst="rect">
              <a:avLst/>
            </a:prstGeom>
            <a:solidFill>
              <a:srgbClr val="DEEBF7"/>
            </a:solidFill>
            <a:ln w="34925">
              <a:solidFill>
                <a:srgbClr val="5B9BD5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sz="1200" dirty="0"/>
            </a:p>
          </p:txBody>
        </p:sp>
        <p:cxnSp>
          <p:nvCxnSpPr>
            <p:cNvPr id="44" name="Прямая соединительная линия 43"/>
            <p:cNvCxnSpPr/>
            <p:nvPr/>
          </p:nvCxnSpPr>
          <p:spPr bwMode="auto">
            <a:xfrm flipH="1">
              <a:off x="4166393" y="3382900"/>
              <a:ext cx="96960" cy="25415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Прямая соединительная линия 44"/>
            <p:cNvCxnSpPr/>
            <p:nvPr/>
          </p:nvCxnSpPr>
          <p:spPr bwMode="auto">
            <a:xfrm>
              <a:off x="6618360" y="3080067"/>
              <a:ext cx="697944" cy="1172397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TextBox 45"/>
            <p:cNvSpPr txBox="1"/>
            <p:nvPr/>
          </p:nvSpPr>
          <p:spPr>
            <a:xfrm>
              <a:off x="1977774" y="3531569"/>
              <a:ext cx="2252977" cy="615553"/>
            </a:xfrm>
            <a:prstGeom prst="rect">
              <a:avLst/>
            </a:prstGeom>
            <a:solidFill>
              <a:srgbClr val="FAA8BF"/>
            </a:solidFill>
            <a:ln w="12700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ru-RU" dirty="0"/>
                <a:t>Подзадача РП1:</a:t>
              </a:r>
            </a:p>
            <a:p>
              <a:r>
                <a:rPr lang="ru-RU" sz="1100" dirty="0"/>
                <a:t>Определение </a:t>
              </a:r>
              <a:r>
                <a:rPr lang="ru-RU" sz="1100" dirty="0" smtClean="0"/>
                <a:t>начального положения</a:t>
              </a:r>
              <a:endParaRPr lang="ru-RU" sz="11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984991" y="4362611"/>
              <a:ext cx="2245760" cy="615553"/>
            </a:xfrm>
            <a:prstGeom prst="rect">
              <a:avLst/>
            </a:prstGeom>
            <a:ln w="12700">
              <a:solidFill>
                <a:srgbClr val="5B9BD5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ru-RU" dirty="0"/>
                <a:t>Подзадача РП2:</a:t>
              </a:r>
            </a:p>
            <a:p>
              <a:r>
                <a:rPr lang="ru-RU" sz="1100" dirty="0"/>
                <a:t>Движение к начальному положению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028006" y="5266228"/>
              <a:ext cx="1637675" cy="800219"/>
            </a:xfrm>
            <a:prstGeom prst="rect">
              <a:avLst/>
            </a:prstGeom>
            <a:ln w="22225" cmpd="sng">
              <a:solidFill>
                <a:srgbClr val="5B9BD5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ru-RU" dirty="0"/>
                <a:t>Задача робота </a:t>
              </a:r>
              <a:r>
                <a:rPr lang="ru-RU" dirty="0" smtClean="0"/>
                <a:t>Лидера:</a:t>
              </a:r>
              <a:endParaRPr lang="ru-RU" dirty="0"/>
            </a:p>
            <a:p>
              <a:r>
                <a:rPr lang="ru-RU" sz="1100" dirty="0" smtClean="0"/>
                <a:t>Движение </a:t>
              </a:r>
              <a:r>
                <a:rPr lang="ru-RU" sz="1100" dirty="0"/>
                <a:t>к заданной координате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87559" y="5257930"/>
              <a:ext cx="1626839" cy="830997"/>
            </a:xfrm>
            <a:prstGeom prst="rect">
              <a:avLst/>
            </a:prstGeom>
            <a:solidFill>
              <a:srgbClr val="FAA8BF"/>
            </a:solidFill>
            <a:ln w="2222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200"/>
              </a:lvl1pPr>
            </a:lstStyle>
            <a:p>
              <a:r>
                <a:rPr lang="ru-RU" dirty="0"/>
                <a:t>Задача робота</a:t>
              </a:r>
            </a:p>
            <a:p>
              <a:r>
                <a:rPr lang="ru-RU" dirty="0"/>
                <a:t> </a:t>
              </a:r>
              <a:r>
                <a:rPr lang="ru-RU" dirty="0" smtClean="0"/>
                <a:t>Помощника:</a:t>
              </a:r>
              <a:endParaRPr lang="ru-RU" dirty="0"/>
            </a:p>
            <a:p>
              <a:r>
                <a:rPr lang="ru-RU" dirty="0"/>
                <a:t>Следование за Лидером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-280758" y="1346674"/>
              <a:ext cx="2361537" cy="506292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buClr>
                  <a:schemeClr val="accent2"/>
                </a:buClr>
                <a:buSzPct val="70000"/>
              </a:pPr>
              <a:r>
                <a:rPr lang="ru-RU" sz="1500" dirty="0" smtClean="0"/>
                <a:t>Стратегический </a:t>
              </a:r>
            </a:p>
            <a:p>
              <a:pPr algn="ctr">
                <a:buClr>
                  <a:schemeClr val="accent2"/>
                </a:buClr>
                <a:buSzPct val="70000"/>
              </a:pPr>
              <a:r>
                <a:rPr lang="ru-RU" sz="1500" dirty="0" smtClean="0"/>
                <a:t>уровень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29223" y="4231417"/>
              <a:ext cx="1905987" cy="506292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ru-RU" sz="1500" dirty="0"/>
                <a:t>Тактический </a:t>
              </a:r>
            </a:p>
            <a:p>
              <a:pPr algn="ctr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ru-RU" sz="1500" dirty="0"/>
                <a:t>уровень</a:t>
              </a:r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1379788" y="2753227"/>
              <a:ext cx="3529613" cy="2304000"/>
            </a:xfrm>
            <a:prstGeom prst="rect">
              <a:avLst/>
            </a:prstGeom>
            <a:ln w="19050">
              <a:solidFill>
                <a:srgbClr val="91278F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3" name="Блок-схема: процесс 52"/>
            <p:cNvSpPr/>
            <p:nvPr/>
          </p:nvSpPr>
          <p:spPr bwMode="auto">
            <a:xfrm>
              <a:off x="1364490" y="1657580"/>
              <a:ext cx="3529613" cy="382982"/>
            </a:xfrm>
            <a:prstGeom prst="flowChartProcess">
              <a:avLst/>
            </a:prstGeom>
            <a:noFill/>
            <a:ln w="19050" cap="flat" cmpd="sng" algn="ctr">
              <a:solidFill>
                <a:srgbClr val="91278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Задача №1: </a:t>
              </a:r>
              <a:r>
                <a:rPr lang="ru-RU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Получить объект</a:t>
              </a:r>
              <a:endPara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Блок-схема: процесс 53"/>
            <p:cNvSpPr/>
            <p:nvPr/>
          </p:nvSpPr>
          <p:spPr bwMode="auto">
            <a:xfrm>
              <a:off x="4942362" y="2106012"/>
              <a:ext cx="3529613" cy="382981"/>
            </a:xfrm>
            <a:prstGeom prst="flowChartProcess">
              <a:avLst/>
            </a:prstGeom>
            <a:noFill/>
            <a:ln w="19050" cap="flat" cmpd="sng" algn="ctr">
              <a:solidFill>
                <a:srgbClr val="91278F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spcAft>
                  <a:spcPts val="0"/>
                </a:spcAft>
              </a:pPr>
              <a:r>
                <a:rPr lang="ru-RU" sz="1400" dirty="0"/>
                <a:t>Задача №</a:t>
              </a:r>
              <a:r>
                <a:rPr lang="ru-RU" sz="1400" dirty="0" smtClean="0"/>
                <a:t>2: Переместить объект</a:t>
              </a:r>
              <a:endParaRPr lang="ru-RU" sz="1400" dirty="0"/>
            </a:p>
          </p:txBody>
        </p:sp>
        <p:sp>
          <p:nvSpPr>
            <p:cNvPr id="55" name="Блок-схема: процесс 54"/>
            <p:cNvSpPr/>
            <p:nvPr/>
          </p:nvSpPr>
          <p:spPr bwMode="auto">
            <a:xfrm>
              <a:off x="1379788" y="789782"/>
              <a:ext cx="7092187" cy="591275"/>
            </a:xfrm>
            <a:prstGeom prst="flowChartProcess">
              <a:avLst/>
            </a:prstGeom>
            <a:noFill/>
            <a:ln w="31750" cap="flat" cmpd="sng" algn="ctr">
              <a:solidFill>
                <a:srgbClr val="91278F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buClr>
                  <a:schemeClr val="accent2"/>
                </a:buClr>
                <a:buSzPct val="70000"/>
              </a:pPr>
              <a:r>
                <a:rPr lang="ru-RU" sz="1400" dirty="0"/>
                <a:t>Общая цель: </a:t>
              </a:r>
            </a:p>
            <a:p>
              <a:pPr algn="ctr">
                <a:buClr>
                  <a:schemeClr val="accent2"/>
                </a:buClr>
                <a:buSzPct val="70000"/>
              </a:pPr>
              <a:r>
                <a:rPr lang="ru-RU" sz="1400" dirty="0"/>
                <a:t>Перемещение объекта в заданные </a:t>
              </a:r>
              <a:r>
                <a:rPr lang="ru-RU" sz="1400" dirty="0" smtClean="0"/>
                <a:t>положение</a:t>
              </a:r>
              <a:endParaRPr lang="ru-RU" sz="1400" dirty="0"/>
            </a:p>
          </p:txBody>
        </p:sp>
        <p:sp>
          <p:nvSpPr>
            <p:cNvPr id="56" name="Стрелка вниз 55"/>
            <p:cNvSpPr/>
            <p:nvPr/>
          </p:nvSpPr>
          <p:spPr>
            <a:xfrm>
              <a:off x="3027061" y="1377768"/>
              <a:ext cx="204470" cy="324000"/>
            </a:xfrm>
            <a:prstGeom prst="downArrow">
              <a:avLst/>
            </a:prstGeom>
            <a:solidFill>
              <a:srgbClr val="91278F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7" name="Стрелка вниз 56"/>
            <p:cNvSpPr/>
            <p:nvPr/>
          </p:nvSpPr>
          <p:spPr>
            <a:xfrm>
              <a:off x="6604934" y="1408630"/>
              <a:ext cx="204470" cy="720000"/>
            </a:xfrm>
            <a:prstGeom prst="downArrow">
              <a:avLst/>
            </a:prstGeom>
            <a:solidFill>
              <a:srgbClr val="91278F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8" name="Стрелка вниз 57"/>
            <p:cNvSpPr/>
            <p:nvPr/>
          </p:nvSpPr>
          <p:spPr>
            <a:xfrm>
              <a:off x="2994828" y="2585618"/>
              <a:ext cx="252000" cy="270963"/>
            </a:xfrm>
            <a:prstGeom prst="downArrow">
              <a:avLst/>
            </a:prstGeom>
            <a:solidFill>
              <a:srgbClr val="5B9BD5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3066661" y="2042895"/>
              <a:ext cx="126000" cy="612000"/>
            </a:xfrm>
            <a:prstGeom prst="rect">
              <a:avLst/>
            </a:prstGeom>
            <a:solidFill>
              <a:srgbClr val="91278F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0" name="Блок-схема: процесс 59"/>
            <p:cNvSpPr/>
            <p:nvPr/>
          </p:nvSpPr>
          <p:spPr bwMode="auto">
            <a:xfrm>
              <a:off x="1483542" y="2835350"/>
              <a:ext cx="3367707" cy="435691"/>
            </a:xfrm>
            <a:prstGeom prst="flowChartProcess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200" dirty="0"/>
                <a:t>Задача робота </a:t>
              </a:r>
              <a:r>
                <a:rPr lang="ru-RU" sz="1200" dirty="0" smtClean="0"/>
                <a:t>Помощника:</a:t>
              </a:r>
            </a:p>
            <a:p>
              <a:pPr algn="ctr"/>
              <a:r>
                <a:rPr lang="ru-RU" sz="1100" dirty="0" smtClean="0"/>
                <a:t>Занять </a:t>
              </a:r>
              <a:r>
                <a:rPr lang="ru-RU" sz="1100" dirty="0"/>
                <a:t>начально положение</a:t>
              </a:r>
            </a:p>
          </p:txBody>
        </p:sp>
        <p:sp>
          <p:nvSpPr>
            <p:cNvPr id="61" name="Стрелка вниз 60"/>
            <p:cNvSpPr/>
            <p:nvPr/>
          </p:nvSpPr>
          <p:spPr>
            <a:xfrm>
              <a:off x="5726539" y="2696654"/>
              <a:ext cx="252000" cy="2556000"/>
            </a:xfrm>
            <a:prstGeom prst="downArrow">
              <a:avLst/>
            </a:prstGeom>
            <a:solidFill>
              <a:srgbClr val="5B9BD5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2" name="Прямоугольник 61"/>
            <p:cNvSpPr/>
            <p:nvPr/>
          </p:nvSpPr>
          <p:spPr>
            <a:xfrm>
              <a:off x="5790267" y="2490965"/>
              <a:ext cx="126000" cy="216000"/>
            </a:xfrm>
            <a:prstGeom prst="rect">
              <a:avLst/>
            </a:prstGeom>
            <a:solidFill>
              <a:srgbClr val="91278F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3" name="Стрелка вниз 62"/>
            <p:cNvSpPr/>
            <p:nvPr/>
          </p:nvSpPr>
          <p:spPr>
            <a:xfrm>
              <a:off x="7482819" y="2694069"/>
              <a:ext cx="252000" cy="2556000"/>
            </a:xfrm>
            <a:prstGeom prst="downArrow">
              <a:avLst/>
            </a:prstGeom>
            <a:solidFill>
              <a:srgbClr val="5B9BD5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7540009" y="2486185"/>
              <a:ext cx="126000" cy="216000"/>
            </a:xfrm>
            <a:prstGeom prst="rect">
              <a:avLst/>
            </a:prstGeom>
            <a:solidFill>
              <a:srgbClr val="91278F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5" name="Блок-схема: процесс 64"/>
            <p:cNvSpPr/>
            <p:nvPr/>
          </p:nvSpPr>
          <p:spPr bwMode="auto">
            <a:xfrm>
              <a:off x="646083" y="6348746"/>
              <a:ext cx="8008273" cy="612451"/>
            </a:xfrm>
            <a:prstGeom prst="flowChartProcess">
              <a:avLst/>
            </a:prstGeom>
            <a:solidFill>
              <a:srgbClr val="D1F1CF"/>
            </a:solidFill>
            <a:ln w="34925" cap="flat" cmpd="sng" algn="ctr">
              <a:solidFill>
                <a:srgbClr val="2C973E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Исполнительный уровень</a:t>
              </a:r>
              <a:endPara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Стрелка вниз 65"/>
            <p:cNvSpPr/>
            <p:nvPr/>
          </p:nvSpPr>
          <p:spPr>
            <a:xfrm>
              <a:off x="3027061" y="3260606"/>
              <a:ext cx="204470" cy="270963"/>
            </a:xfrm>
            <a:prstGeom prst="downArrow">
              <a:avLst/>
            </a:prstGeom>
            <a:solidFill>
              <a:srgbClr val="5B9BD5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7" name="Стрелка вниз 66"/>
            <p:cNvSpPr/>
            <p:nvPr/>
          </p:nvSpPr>
          <p:spPr>
            <a:xfrm>
              <a:off x="3027061" y="4129587"/>
              <a:ext cx="204470" cy="270963"/>
            </a:xfrm>
            <a:prstGeom prst="downArrow">
              <a:avLst/>
            </a:prstGeom>
            <a:solidFill>
              <a:srgbClr val="5B9BD5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8" name="Блок-схема: процесс 67"/>
            <p:cNvSpPr/>
            <p:nvPr/>
          </p:nvSpPr>
          <p:spPr bwMode="auto">
            <a:xfrm>
              <a:off x="4957701" y="5199240"/>
              <a:ext cx="3529612" cy="944768"/>
            </a:xfrm>
            <a:prstGeom prst="flowChartProcess">
              <a:avLst/>
            </a:prstGeom>
            <a:noFill/>
            <a:ln w="19050" cap="flat" cmpd="sng" algn="ctr">
              <a:solidFill>
                <a:srgbClr val="91278F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spcAft>
                  <a:spcPts val="0"/>
                </a:spcAft>
              </a:pPr>
              <a:endParaRPr lang="ru-RU" sz="1400" dirty="0"/>
            </a:p>
          </p:txBody>
        </p:sp>
        <p:sp>
          <p:nvSpPr>
            <p:cNvPr id="69" name="Стрелка вниз 68"/>
            <p:cNvSpPr/>
            <p:nvPr/>
          </p:nvSpPr>
          <p:spPr>
            <a:xfrm>
              <a:off x="3003296" y="4993357"/>
              <a:ext cx="252000" cy="1404000"/>
            </a:xfrm>
            <a:prstGeom prst="downArrow">
              <a:avLst/>
            </a:prstGeom>
            <a:solidFill>
              <a:srgbClr val="5B9BD5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70" name="Стрелка вниз 69"/>
            <p:cNvSpPr/>
            <p:nvPr/>
          </p:nvSpPr>
          <p:spPr>
            <a:xfrm>
              <a:off x="5749913" y="6080020"/>
              <a:ext cx="252000" cy="324000"/>
            </a:xfrm>
            <a:prstGeom prst="downArrow">
              <a:avLst/>
            </a:prstGeom>
            <a:solidFill>
              <a:srgbClr val="5B9BD5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71" name="Стрелка вниз 70"/>
            <p:cNvSpPr/>
            <p:nvPr/>
          </p:nvSpPr>
          <p:spPr>
            <a:xfrm>
              <a:off x="7474978" y="6090481"/>
              <a:ext cx="252000" cy="324000"/>
            </a:xfrm>
            <a:prstGeom prst="downArrow">
              <a:avLst/>
            </a:prstGeom>
            <a:solidFill>
              <a:srgbClr val="5B9BD5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</p:grpSp>
      <p:sp>
        <p:nvSpPr>
          <p:cNvPr id="72" name="Заголовок 1"/>
          <p:cNvSpPr>
            <a:spLocks noGrp="1"/>
          </p:cNvSpPr>
          <p:nvPr>
            <p:ph type="title"/>
          </p:nvPr>
        </p:nvSpPr>
        <p:spPr>
          <a:xfrm>
            <a:off x="1419396" y="120552"/>
            <a:ext cx="8229600" cy="900112"/>
          </a:xfrm>
        </p:spPr>
        <p:txBody>
          <a:bodyPr/>
          <a:lstStyle/>
          <a:p>
            <a:r>
              <a:rPr lang="ru-RU" sz="2000" dirty="0"/>
              <a:t>Иерархическое построение системы управления </a:t>
            </a:r>
            <a:endParaRPr lang="ru-RU" sz="2000" kern="0" dirty="0">
              <a:solidFill>
                <a:srgbClr val="003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2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Заголовок 1"/>
          <p:cNvSpPr txBox="1">
            <a:spLocks/>
          </p:cNvSpPr>
          <p:nvPr/>
        </p:nvSpPr>
        <p:spPr>
          <a:xfrm>
            <a:off x="357970" y="23812"/>
            <a:ext cx="8229600" cy="90011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ru-RU" altLang="ru-RU" sz="2800" b="1" kern="0" dirty="0" smtClean="0">
                <a:solidFill>
                  <a:srgbClr val="00337D"/>
                </a:solidFill>
              </a:rPr>
              <a:t>Структурно-функциональная </a:t>
            </a:r>
            <a:r>
              <a:rPr lang="ru-RU" altLang="ru-RU" sz="2800" b="1" kern="0" dirty="0">
                <a:solidFill>
                  <a:srgbClr val="00337D"/>
                </a:solidFill>
              </a:rPr>
              <a:t>модель</a:t>
            </a:r>
            <a:endParaRPr lang="ru-RU" sz="2800" b="1" kern="0" dirty="0">
              <a:solidFill>
                <a:srgbClr val="00337D"/>
              </a:solidFill>
            </a:endParaRPr>
          </a:p>
          <a:p>
            <a:pPr algn="ctr"/>
            <a:endParaRPr lang="ru-RU" altLang="ru-RU" sz="2800" b="1" kern="0" dirty="0">
              <a:solidFill>
                <a:srgbClr val="00337D"/>
              </a:solidFill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7809365" y="6158526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69" name="Рисунок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68213"/>
            <a:ext cx="1024578" cy="589787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295568" y="526112"/>
            <a:ext cx="8813338" cy="5832810"/>
            <a:chOff x="295568" y="620610"/>
            <a:chExt cx="8813338" cy="5832810"/>
          </a:xfrm>
        </p:grpSpPr>
        <p:cxnSp>
          <p:nvCxnSpPr>
            <p:cNvPr id="151" name="Прямая со стрелкой 150"/>
            <p:cNvCxnSpPr/>
            <p:nvPr/>
          </p:nvCxnSpPr>
          <p:spPr bwMode="auto">
            <a:xfrm flipH="1">
              <a:off x="4219875" y="5050244"/>
              <a:ext cx="69704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337D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74" name="Группа 73"/>
            <p:cNvGrpSpPr/>
            <p:nvPr/>
          </p:nvGrpSpPr>
          <p:grpSpPr>
            <a:xfrm>
              <a:off x="295568" y="620610"/>
              <a:ext cx="8813338" cy="5832810"/>
              <a:chOff x="295568" y="912364"/>
              <a:chExt cx="8813338" cy="5426004"/>
            </a:xfrm>
          </p:grpSpPr>
          <p:grpSp>
            <p:nvGrpSpPr>
              <p:cNvPr id="75" name="Группа 74"/>
              <p:cNvGrpSpPr/>
              <p:nvPr/>
            </p:nvGrpSpPr>
            <p:grpSpPr>
              <a:xfrm>
                <a:off x="357970" y="912364"/>
                <a:ext cx="8750936" cy="5426004"/>
                <a:chOff x="430365" y="983031"/>
                <a:chExt cx="8750936" cy="5426004"/>
              </a:xfrm>
            </p:grpSpPr>
            <p:sp>
              <p:nvSpPr>
                <p:cNvPr id="7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510908" y="1617619"/>
                  <a:ext cx="1670393" cy="2998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10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Робот Помощник</a:t>
                  </a:r>
                  <a:endPara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Блок-схема: процесс 79"/>
                <p:cNvSpPr/>
                <p:nvPr/>
              </p:nvSpPr>
              <p:spPr bwMode="auto">
                <a:xfrm>
                  <a:off x="4989319" y="4871802"/>
                  <a:ext cx="1093552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Подсистема</a:t>
                  </a:r>
                </a:p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связи</a:t>
                  </a:r>
                </a:p>
              </p:txBody>
            </p:sp>
            <p:sp>
              <p:nvSpPr>
                <p:cNvPr id="81" name="Блок-схема: процесс 80"/>
                <p:cNvSpPr/>
                <p:nvPr/>
              </p:nvSpPr>
              <p:spPr bwMode="auto">
                <a:xfrm>
                  <a:off x="6413893" y="4867550"/>
                  <a:ext cx="1093552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Сенсорная </a:t>
                  </a:r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система</a:t>
                  </a:r>
                </a:p>
              </p:txBody>
            </p:sp>
            <p:sp>
              <p:nvSpPr>
                <p:cNvPr id="82" name="Блок-схема: процесс 81"/>
                <p:cNvSpPr/>
                <p:nvPr/>
              </p:nvSpPr>
              <p:spPr bwMode="auto">
                <a:xfrm>
                  <a:off x="6413892" y="4100200"/>
                  <a:ext cx="1093552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Навигационная система</a:t>
                  </a:r>
                </a:p>
              </p:txBody>
            </p:sp>
            <p:cxnSp>
              <p:nvCxnSpPr>
                <p:cNvPr id="83" name="Прямая со стрелкой 82"/>
                <p:cNvCxnSpPr/>
                <p:nvPr/>
              </p:nvCxnSpPr>
              <p:spPr bwMode="auto">
                <a:xfrm flipH="1" flipV="1">
                  <a:off x="6958991" y="4598418"/>
                  <a:ext cx="1676" cy="25163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none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6" name="Прямая со стрелкой 85"/>
                <p:cNvCxnSpPr/>
                <p:nvPr/>
              </p:nvCxnSpPr>
              <p:spPr bwMode="auto">
                <a:xfrm>
                  <a:off x="8268768" y="4615016"/>
                  <a:ext cx="1780" cy="233408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87" name="Блок-схема: процесс 86"/>
                <p:cNvSpPr/>
                <p:nvPr/>
              </p:nvSpPr>
              <p:spPr bwMode="auto">
                <a:xfrm>
                  <a:off x="7640656" y="4100200"/>
                  <a:ext cx="1171877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Система управления</a:t>
                  </a:r>
                </a:p>
              </p:txBody>
            </p:sp>
            <p:cxnSp>
              <p:nvCxnSpPr>
                <p:cNvPr id="88" name="Прямая со стрелкой 87"/>
                <p:cNvCxnSpPr/>
                <p:nvPr/>
              </p:nvCxnSpPr>
              <p:spPr bwMode="auto">
                <a:xfrm flipH="1" flipV="1">
                  <a:off x="6958992" y="5368288"/>
                  <a:ext cx="1676" cy="648793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none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89" name="Блок-схема: процесс 88"/>
                <p:cNvSpPr/>
                <p:nvPr/>
              </p:nvSpPr>
              <p:spPr bwMode="auto">
                <a:xfrm>
                  <a:off x="6419832" y="3352107"/>
                  <a:ext cx="1093552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Локальное планирование движений</a:t>
                  </a:r>
                </a:p>
              </p:txBody>
            </p:sp>
            <p:cxnSp>
              <p:nvCxnSpPr>
                <p:cNvPr id="91" name="Прямая со стрелкой 90"/>
                <p:cNvCxnSpPr/>
                <p:nvPr/>
              </p:nvCxnSpPr>
              <p:spPr bwMode="auto">
                <a:xfrm flipH="1" flipV="1">
                  <a:off x="6957315" y="3830637"/>
                  <a:ext cx="1676" cy="25163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none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2" name="Соединительная линия уступом 91"/>
                <p:cNvCxnSpPr>
                  <a:stCxn id="89" idx="3"/>
                  <a:endCxn id="87" idx="0"/>
                </p:cNvCxnSpPr>
                <p:nvPr/>
              </p:nvCxnSpPr>
              <p:spPr bwMode="auto">
                <a:xfrm>
                  <a:off x="7513384" y="3601216"/>
                  <a:ext cx="713211" cy="498984"/>
                </a:xfrm>
                <a:prstGeom prst="bentConnector2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3" name="Соединительная линия уступом 92"/>
                <p:cNvCxnSpPr>
                  <a:endCxn id="89" idx="1"/>
                </p:cNvCxnSpPr>
                <p:nvPr/>
              </p:nvCxnSpPr>
              <p:spPr bwMode="auto">
                <a:xfrm rot="5400000" flipH="1" flipV="1">
                  <a:off x="5263284" y="3709101"/>
                  <a:ext cx="1264431" cy="1048663"/>
                </a:xfrm>
                <a:prstGeom prst="bentConnector2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arrow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4" name="Соединительная линия уступом 93"/>
                <p:cNvCxnSpPr>
                  <a:stCxn id="80" idx="0"/>
                  <a:endCxn id="82" idx="1"/>
                </p:cNvCxnSpPr>
                <p:nvPr/>
              </p:nvCxnSpPr>
              <p:spPr bwMode="auto">
                <a:xfrm rot="5400000" flipH="1" flipV="1">
                  <a:off x="5713747" y="4171657"/>
                  <a:ext cx="522493" cy="877797"/>
                </a:xfrm>
                <a:prstGeom prst="bentConnector2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arrow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95" name="Прямоугольник 94"/>
                <p:cNvSpPr/>
                <p:nvPr/>
              </p:nvSpPr>
              <p:spPr>
                <a:xfrm>
                  <a:off x="4751811" y="1618445"/>
                  <a:ext cx="4167799" cy="4062857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5693D1"/>
                  </a:solidFill>
                  <a:prstDash val="lgDash"/>
                </a:ln>
                <a:effec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sz="1000" ker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6" name="Прямая соединительная линия 95"/>
                <p:cNvCxnSpPr/>
                <p:nvPr/>
              </p:nvCxnSpPr>
              <p:spPr>
                <a:xfrm>
                  <a:off x="4869206" y="5525378"/>
                  <a:ext cx="1352714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337D"/>
                  </a:solidFill>
                  <a:prstDash val="lgDash"/>
                </a:ln>
                <a:effectLst/>
              </p:spPr>
            </p:cxnSp>
            <p:cxnSp>
              <p:nvCxnSpPr>
                <p:cNvPr id="97" name="Прямая соединительная линия 96"/>
                <p:cNvCxnSpPr/>
                <p:nvPr/>
              </p:nvCxnSpPr>
              <p:spPr>
                <a:xfrm flipV="1">
                  <a:off x="4869206" y="3188709"/>
                  <a:ext cx="0" cy="233666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337D"/>
                  </a:solidFill>
                  <a:prstDash val="lgDash"/>
                </a:ln>
                <a:effectLst/>
              </p:spPr>
            </p:cxnSp>
            <p:cxnSp>
              <p:nvCxnSpPr>
                <p:cNvPr id="98" name="Прямая соединительная линия 97"/>
                <p:cNvCxnSpPr/>
                <p:nvPr/>
              </p:nvCxnSpPr>
              <p:spPr>
                <a:xfrm flipV="1">
                  <a:off x="4869206" y="3188708"/>
                  <a:ext cx="2771450" cy="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337D"/>
                  </a:solidFill>
                  <a:prstDash val="lgDash"/>
                </a:ln>
                <a:effectLst/>
              </p:spPr>
            </p:cxnSp>
            <p:cxnSp>
              <p:nvCxnSpPr>
                <p:cNvPr id="99" name="Прямая соединительная линия 98"/>
                <p:cNvCxnSpPr/>
                <p:nvPr/>
              </p:nvCxnSpPr>
              <p:spPr>
                <a:xfrm>
                  <a:off x="7641341" y="3185219"/>
                  <a:ext cx="3881" cy="76774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337D"/>
                  </a:solidFill>
                  <a:prstDash val="lgDash"/>
                </a:ln>
                <a:effectLst/>
              </p:spPr>
            </p:cxnSp>
            <p:cxnSp>
              <p:nvCxnSpPr>
                <p:cNvPr id="100" name="Прямая соединительная линия 99"/>
                <p:cNvCxnSpPr/>
                <p:nvPr/>
              </p:nvCxnSpPr>
              <p:spPr>
                <a:xfrm>
                  <a:off x="7596390" y="3956452"/>
                  <a:ext cx="0" cy="1449"/>
                </a:xfrm>
                <a:prstGeom prst="line">
                  <a:avLst/>
                </a:prstGeom>
                <a:ln>
                  <a:solidFill>
                    <a:srgbClr val="0033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Прямая соединительная линия 100"/>
                <p:cNvCxnSpPr/>
                <p:nvPr/>
              </p:nvCxnSpPr>
              <p:spPr>
                <a:xfrm flipH="1">
                  <a:off x="6221316" y="3952961"/>
                  <a:ext cx="1419340" cy="349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337D"/>
                  </a:solidFill>
                  <a:prstDash val="lgDash"/>
                </a:ln>
                <a:effectLst/>
              </p:spPr>
            </p:cxnSp>
            <p:cxnSp>
              <p:nvCxnSpPr>
                <p:cNvPr id="104" name="Прямая соединительная линия 103"/>
                <p:cNvCxnSpPr/>
                <p:nvPr/>
              </p:nvCxnSpPr>
              <p:spPr>
                <a:xfrm flipV="1">
                  <a:off x="6221921" y="3956452"/>
                  <a:ext cx="0" cy="156892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337D"/>
                  </a:solidFill>
                  <a:prstDash val="lgDash"/>
                </a:ln>
                <a:effectLst/>
              </p:spPr>
            </p:cxnSp>
            <p:cxnSp>
              <p:nvCxnSpPr>
                <p:cNvPr id="105" name="Прямая со стрелкой 104"/>
                <p:cNvCxnSpPr/>
                <p:nvPr/>
              </p:nvCxnSpPr>
              <p:spPr bwMode="auto">
                <a:xfrm flipH="1" flipV="1">
                  <a:off x="8284742" y="5356906"/>
                  <a:ext cx="5310" cy="71785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arrow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106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4856423" y="3224246"/>
                  <a:ext cx="1670393" cy="2998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ru-RU" sz="9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Подсистема группового взаимодействия</a:t>
                  </a:r>
                </a:p>
              </p:txBody>
            </p:sp>
            <p:sp>
              <p:nvSpPr>
                <p:cNvPr id="107" name="Блок-схема: магнитный диск 106"/>
                <p:cNvSpPr/>
                <p:nvPr/>
              </p:nvSpPr>
              <p:spPr bwMode="auto">
                <a:xfrm>
                  <a:off x="565137" y="2465166"/>
                  <a:ext cx="671600" cy="575750"/>
                </a:xfrm>
                <a:prstGeom prst="flowChartMagneticDisk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Модель</a:t>
                  </a:r>
                </a:p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робота</a:t>
                  </a:r>
                </a:p>
              </p:txBody>
            </p:sp>
            <p:sp>
              <p:nvSpPr>
                <p:cNvPr id="108" name="Блок-схема: процесс 107"/>
                <p:cNvSpPr/>
                <p:nvPr/>
              </p:nvSpPr>
              <p:spPr bwMode="auto">
                <a:xfrm>
                  <a:off x="4062976" y="983031"/>
                  <a:ext cx="1093552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5693D1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ru-RU" sz="1000" kern="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Оператор</a:t>
                  </a:r>
                  <a:endParaRPr lang="ru-RU" sz="1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Блок-схема: процесс 108"/>
                <p:cNvSpPr/>
                <p:nvPr/>
              </p:nvSpPr>
              <p:spPr bwMode="auto">
                <a:xfrm>
                  <a:off x="1681896" y="2520923"/>
                  <a:ext cx="1445493" cy="586821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Предварительное </a:t>
                  </a:r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планирование движений</a:t>
                  </a:r>
                </a:p>
              </p:txBody>
            </p:sp>
            <p:sp>
              <p:nvSpPr>
                <p:cNvPr id="111" name="Блок-схема: процесс 110"/>
                <p:cNvSpPr/>
                <p:nvPr/>
              </p:nvSpPr>
              <p:spPr bwMode="auto">
                <a:xfrm>
                  <a:off x="3198718" y="4871802"/>
                  <a:ext cx="1093552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Подсистема</a:t>
                  </a:r>
                </a:p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ru-RU" sz="10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связи</a:t>
                  </a:r>
                  <a:endPara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3596497" y="1653257"/>
                  <a:ext cx="1022102" cy="2998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10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Робот Лидер</a:t>
                  </a:r>
                  <a:endPara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Блок-схема: процесс 112"/>
                <p:cNvSpPr/>
                <p:nvPr/>
              </p:nvSpPr>
              <p:spPr bwMode="auto">
                <a:xfrm>
                  <a:off x="1839205" y="3359017"/>
                  <a:ext cx="1093552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Локальное </a:t>
                  </a:r>
                  <a:r>
                    <a:rPr lang="ru-RU" sz="10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планирование движений</a:t>
                  </a:r>
                  <a:endPara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Блок-схема: процесс 113"/>
                <p:cNvSpPr/>
                <p:nvPr/>
              </p:nvSpPr>
              <p:spPr bwMode="auto">
                <a:xfrm>
                  <a:off x="1839436" y="4865022"/>
                  <a:ext cx="1093552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Сенсорная </a:t>
                  </a:r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система</a:t>
                  </a:r>
                </a:p>
              </p:txBody>
            </p:sp>
            <p:sp>
              <p:nvSpPr>
                <p:cNvPr id="115" name="Блок-схема: процесс 114"/>
                <p:cNvSpPr/>
                <p:nvPr/>
              </p:nvSpPr>
              <p:spPr bwMode="auto">
                <a:xfrm>
                  <a:off x="7640657" y="4865022"/>
                  <a:ext cx="1174887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Исполнительная </a:t>
                  </a:r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система</a:t>
                  </a:r>
                </a:p>
              </p:txBody>
            </p:sp>
            <p:sp>
              <p:nvSpPr>
                <p:cNvPr id="116" name="Блок-схема: процесс 115"/>
                <p:cNvSpPr/>
                <p:nvPr/>
              </p:nvSpPr>
              <p:spPr bwMode="auto">
                <a:xfrm>
                  <a:off x="506766" y="4858414"/>
                  <a:ext cx="1175130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Исполнительная </a:t>
                  </a:r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система</a:t>
                  </a:r>
                </a:p>
              </p:txBody>
            </p:sp>
            <p:sp>
              <p:nvSpPr>
                <p:cNvPr id="117" name="Блок-схема: процесс 116"/>
                <p:cNvSpPr/>
                <p:nvPr/>
              </p:nvSpPr>
              <p:spPr bwMode="auto">
                <a:xfrm>
                  <a:off x="501545" y="4095007"/>
                  <a:ext cx="1181632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Система управления</a:t>
                  </a:r>
                </a:p>
              </p:txBody>
            </p:sp>
            <p:sp>
              <p:nvSpPr>
                <p:cNvPr id="118" name="Овал 117"/>
                <p:cNvSpPr/>
                <p:nvPr/>
              </p:nvSpPr>
              <p:spPr>
                <a:xfrm>
                  <a:off x="430365" y="5982262"/>
                  <a:ext cx="8433996" cy="426773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5693D1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Среда</a:t>
                  </a:r>
                </a:p>
              </p:txBody>
            </p:sp>
            <p:cxnSp>
              <p:nvCxnSpPr>
                <p:cNvPr id="119" name="Прямая со стрелкой 118"/>
                <p:cNvCxnSpPr/>
                <p:nvPr/>
              </p:nvCxnSpPr>
              <p:spPr bwMode="auto">
                <a:xfrm flipH="1" flipV="1">
                  <a:off x="2382860" y="5368288"/>
                  <a:ext cx="1676" cy="648793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none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20" name="Прямая со стрелкой 119"/>
                <p:cNvCxnSpPr/>
                <p:nvPr/>
              </p:nvCxnSpPr>
              <p:spPr bwMode="auto">
                <a:xfrm flipH="1" flipV="1">
                  <a:off x="1074319" y="5327312"/>
                  <a:ext cx="5310" cy="71785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arrow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21" name="Прямая со стрелкой 120"/>
                <p:cNvCxnSpPr/>
                <p:nvPr/>
              </p:nvCxnSpPr>
              <p:spPr bwMode="auto">
                <a:xfrm flipH="1" flipV="1">
                  <a:off x="2384536" y="4592728"/>
                  <a:ext cx="1676" cy="25163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none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22" name="Соединительная линия уступом 121"/>
                <p:cNvCxnSpPr>
                  <a:stCxn id="111" idx="0"/>
                </p:cNvCxnSpPr>
                <p:nvPr/>
              </p:nvCxnSpPr>
              <p:spPr bwMode="auto">
                <a:xfrm rot="16200000" flipV="1">
                  <a:off x="2974130" y="4100438"/>
                  <a:ext cx="508970" cy="1033758"/>
                </a:xfrm>
                <a:prstGeom prst="bentConnector2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arrow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123" name="Блок-схема: процесс 122"/>
                <p:cNvSpPr/>
                <p:nvPr/>
              </p:nvSpPr>
              <p:spPr bwMode="auto">
                <a:xfrm>
                  <a:off x="1839205" y="4086636"/>
                  <a:ext cx="1093552" cy="498218"/>
                </a:xfrm>
                <a:prstGeom prst="flowChartProcess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Навигационная система</a:t>
                  </a:r>
                </a:p>
              </p:txBody>
            </p:sp>
            <p:cxnSp>
              <p:nvCxnSpPr>
                <p:cNvPr id="124" name="Прямая со стрелкой 123"/>
                <p:cNvCxnSpPr/>
                <p:nvPr/>
              </p:nvCxnSpPr>
              <p:spPr bwMode="auto">
                <a:xfrm>
                  <a:off x="1090866" y="4594352"/>
                  <a:ext cx="1780" cy="233408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25" name="Соединительная линия уступом 124"/>
                <p:cNvCxnSpPr>
                  <a:endCxn id="113" idx="3"/>
                </p:cNvCxnSpPr>
                <p:nvPr/>
              </p:nvCxnSpPr>
              <p:spPr bwMode="auto">
                <a:xfrm rot="16200000" flipV="1">
                  <a:off x="2795512" y="3745371"/>
                  <a:ext cx="1257522" cy="983031"/>
                </a:xfrm>
                <a:prstGeom prst="bentConnector2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arrow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26" name="Прямая со стрелкой 125"/>
                <p:cNvCxnSpPr/>
                <p:nvPr/>
              </p:nvCxnSpPr>
              <p:spPr bwMode="auto">
                <a:xfrm flipH="1" flipV="1">
                  <a:off x="2392195" y="3843600"/>
                  <a:ext cx="1676" cy="25163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none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29" name="Прямая со стрелкой 128"/>
                <p:cNvCxnSpPr/>
                <p:nvPr/>
              </p:nvCxnSpPr>
              <p:spPr bwMode="auto">
                <a:xfrm flipH="1" flipV="1">
                  <a:off x="2393222" y="3126731"/>
                  <a:ext cx="1676" cy="25163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arrow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30" name="Прямая соединительная линия 129"/>
                <p:cNvCxnSpPr/>
                <p:nvPr/>
              </p:nvCxnSpPr>
              <p:spPr>
                <a:xfrm>
                  <a:off x="3072596" y="5508665"/>
                  <a:ext cx="1352715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337D"/>
                  </a:solidFill>
                  <a:prstDash val="lgDash"/>
                </a:ln>
                <a:effectLst/>
              </p:spPr>
            </p:cxnSp>
            <p:cxnSp>
              <p:nvCxnSpPr>
                <p:cNvPr id="131" name="Прямая соединительная линия 130"/>
                <p:cNvCxnSpPr/>
                <p:nvPr/>
              </p:nvCxnSpPr>
              <p:spPr>
                <a:xfrm flipH="1" flipV="1">
                  <a:off x="4413971" y="3192951"/>
                  <a:ext cx="7120" cy="231571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337D"/>
                  </a:solidFill>
                  <a:prstDash val="lgDash"/>
                </a:ln>
                <a:effectLst/>
              </p:spPr>
            </p:cxnSp>
            <p:cxnSp>
              <p:nvCxnSpPr>
                <p:cNvPr id="132" name="Прямая соединительная линия 131"/>
                <p:cNvCxnSpPr/>
                <p:nvPr/>
              </p:nvCxnSpPr>
              <p:spPr>
                <a:xfrm>
                  <a:off x="1699180" y="3201324"/>
                  <a:ext cx="3881" cy="76774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337D"/>
                  </a:solidFill>
                  <a:prstDash val="lgDash"/>
                </a:ln>
                <a:effectLst/>
              </p:spPr>
            </p:cxnSp>
            <p:cxnSp>
              <p:nvCxnSpPr>
                <p:cNvPr id="133" name="Прямая соединительная линия 132"/>
                <p:cNvCxnSpPr/>
                <p:nvPr/>
              </p:nvCxnSpPr>
              <p:spPr>
                <a:xfrm flipH="1" flipV="1">
                  <a:off x="3072596" y="3956451"/>
                  <a:ext cx="1977" cy="155383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337D"/>
                  </a:solidFill>
                  <a:prstDash val="lgDash"/>
                </a:ln>
                <a:effectLst/>
              </p:spPr>
            </p:cxnSp>
            <p:sp>
              <p:nvSpPr>
                <p:cNvPr id="134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2743577" y="3217736"/>
                  <a:ext cx="1670393" cy="2998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r"/>
                  <a:r>
                    <a:rPr lang="ru-RU" sz="9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Подсистема группового взаимодействия</a:t>
                  </a:r>
                </a:p>
              </p:txBody>
            </p:sp>
            <p:cxnSp>
              <p:nvCxnSpPr>
                <p:cNvPr id="135" name="Соединительная линия уступом 134"/>
                <p:cNvCxnSpPr>
                  <a:stCxn id="113" idx="1"/>
                  <a:endCxn id="117" idx="0"/>
                </p:cNvCxnSpPr>
                <p:nvPr/>
              </p:nvCxnSpPr>
              <p:spPr bwMode="auto">
                <a:xfrm rot="10800000" flipV="1">
                  <a:off x="1092361" y="3608125"/>
                  <a:ext cx="746844" cy="486881"/>
                </a:xfrm>
                <a:prstGeom prst="bentConnector2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36" name="Прямая со стрелкой 135"/>
                <p:cNvCxnSpPr/>
                <p:nvPr/>
              </p:nvCxnSpPr>
              <p:spPr bwMode="auto">
                <a:xfrm>
                  <a:off x="3116071" y="2755578"/>
                  <a:ext cx="574692" cy="1428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arrow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137" name="Блок-схема: магнитный диск 136"/>
                <p:cNvSpPr/>
                <p:nvPr/>
              </p:nvSpPr>
              <p:spPr bwMode="auto">
                <a:xfrm>
                  <a:off x="3614787" y="2457403"/>
                  <a:ext cx="665972" cy="582195"/>
                </a:xfrm>
                <a:prstGeom prst="flowChartMagneticDisk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ru-RU" sz="1000" kern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База карт </a:t>
                  </a:r>
                </a:p>
              </p:txBody>
            </p:sp>
            <p:cxnSp>
              <p:nvCxnSpPr>
                <p:cNvPr id="138" name="Прямая со стрелкой 137"/>
                <p:cNvCxnSpPr/>
                <p:nvPr/>
              </p:nvCxnSpPr>
              <p:spPr bwMode="auto">
                <a:xfrm flipV="1">
                  <a:off x="6964132" y="2287659"/>
                  <a:ext cx="0" cy="1022542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arrow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39" name="Соединительная линия уступом 138"/>
                <p:cNvCxnSpPr>
                  <a:stCxn id="108" idx="3"/>
                  <a:endCxn id="143" idx="1"/>
                </p:cNvCxnSpPr>
                <p:nvPr/>
              </p:nvCxnSpPr>
              <p:spPr bwMode="auto">
                <a:xfrm>
                  <a:off x="5156528" y="1232140"/>
                  <a:ext cx="1829346" cy="593700"/>
                </a:xfrm>
                <a:prstGeom prst="bentConnector2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40" name="Прямая со стрелкой 139"/>
                <p:cNvCxnSpPr>
                  <a:stCxn id="109" idx="0"/>
                  <a:endCxn id="141" idx="4"/>
                </p:cNvCxnSpPr>
                <p:nvPr/>
              </p:nvCxnSpPr>
              <p:spPr bwMode="auto">
                <a:xfrm flipH="1" flipV="1">
                  <a:off x="2399541" y="2274330"/>
                  <a:ext cx="5102" cy="246593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arrow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141" name="Блок-схема: данные 140"/>
                <p:cNvSpPr/>
                <p:nvPr/>
              </p:nvSpPr>
              <p:spPr bwMode="auto">
                <a:xfrm>
                  <a:off x="1624261" y="1828057"/>
                  <a:ext cx="1550559" cy="446273"/>
                </a:xfrm>
                <a:prstGeom prst="flowChartInputOutpu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Ввод целевой позиции</a:t>
                  </a:r>
                  <a:endPara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42" name="Прямая со стрелкой 141"/>
                <p:cNvCxnSpPr/>
                <p:nvPr/>
              </p:nvCxnSpPr>
              <p:spPr bwMode="auto">
                <a:xfrm flipH="1">
                  <a:off x="1239177" y="2753591"/>
                  <a:ext cx="433440" cy="3415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headEnd type="arrow"/>
                  <a:tailEnd type="non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143" name="Блок-схема: данные 142"/>
                <p:cNvSpPr/>
                <p:nvPr/>
              </p:nvSpPr>
              <p:spPr bwMode="auto">
                <a:xfrm>
                  <a:off x="6213239" y="1825840"/>
                  <a:ext cx="1545269" cy="470827"/>
                </a:xfrm>
                <a:prstGeom prst="flowChartInputOutpu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0337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:r>
                    <a:rPr lang="ru-RU" sz="10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Ввод расстояния до Лидера </a:t>
                  </a:r>
                  <a:endParaRPr lang="ru-RU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44" name="Соединительная линия уступом 143"/>
                <p:cNvCxnSpPr>
                  <a:stCxn id="108" idx="1"/>
                  <a:endCxn id="141" idx="1"/>
                </p:cNvCxnSpPr>
                <p:nvPr/>
              </p:nvCxnSpPr>
              <p:spPr bwMode="auto">
                <a:xfrm rot="10800000" flipV="1">
                  <a:off x="2399542" y="1232139"/>
                  <a:ext cx="1663435" cy="595917"/>
                </a:xfrm>
                <a:prstGeom prst="bentConnector2">
                  <a:avLst/>
                </a:prstGeom>
                <a:noFill/>
                <a:ln w="25400" cap="flat" cmpd="sng" algn="ctr">
                  <a:solidFill>
                    <a:srgbClr val="00337D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76" name="Прямоугольник 75"/>
              <p:cNvSpPr/>
              <p:nvPr/>
            </p:nvSpPr>
            <p:spPr>
              <a:xfrm>
                <a:off x="295568" y="1546952"/>
                <a:ext cx="4167799" cy="4062857"/>
              </a:xfrm>
              <a:prstGeom prst="rect">
                <a:avLst/>
              </a:prstGeom>
              <a:noFill/>
              <a:ln w="38100" cap="flat" cmpd="sng" algn="ctr">
                <a:solidFill>
                  <a:srgbClr val="5693D1"/>
                </a:solidFill>
                <a:prstDash val="lgDash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sz="1000" ker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7" name="Прямая соединительная линия 76"/>
              <p:cNvCxnSpPr/>
              <p:nvPr/>
            </p:nvCxnSpPr>
            <p:spPr>
              <a:xfrm flipV="1">
                <a:off x="1628770" y="3122174"/>
                <a:ext cx="2712806" cy="112"/>
              </a:xfrm>
              <a:prstGeom prst="line">
                <a:avLst/>
              </a:prstGeom>
              <a:noFill/>
              <a:ln w="9525" cap="flat" cmpd="sng" algn="ctr">
                <a:solidFill>
                  <a:srgbClr val="00337D"/>
                </a:solidFill>
                <a:prstDash val="lgDash"/>
              </a:ln>
              <a:effectLst/>
            </p:spPr>
          </p:cxnSp>
          <p:cxnSp>
            <p:nvCxnSpPr>
              <p:cNvPr id="78" name="Прямая соединительная линия 77"/>
              <p:cNvCxnSpPr/>
              <p:nvPr/>
            </p:nvCxnSpPr>
            <p:spPr>
              <a:xfrm flipH="1">
                <a:off x="1632263" y="3885784"/>
                <a:ext cx="1375074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337D"/>
                </a:solidFill>
                <a:prstDash val="lgDas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01516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 noGrp="1"/>
          </p:cNvSpPr>
          <p:nvPr>
            <p:ph type="title"/>
          </p:nvPr>
        </p:nvSpPr>
        <p:spPr>
          <a:xfrm>
            <a:off x="449426" y="344448"/>
            <a:ext cx="8229600" cy="9001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altLang="ru-RU" sz="2800" b="1" kern="0" dirty="0" smtClean="0">
                <a:solidFill>
                  <a:srgbClr val="00337D"/>
                </a:solidFill>
              </a:rPr>
              <a:t>Первая задача робота Помощника</a:t>
            </a:r>
            <a:endParaRPr lang="ru-RU" sz="2800" b="1" kern="0" dirty="0" smtClean="0">
              <a:solidFill>
                <a:srgbClr val="00337D"/>
              </a:solidFill>
            </a:endParaRPr>
          </a:p>
          <a:p>
            <a:pPr algn="ctr"/>
            <a:endParaRPr lang="ru-RU" altLang="ru-RU" sz="2800" b="1" kern="0" dirty="0">
              <a:solidFill>
                <a:srgbClr val="00337D"/>
              </a:solidFill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354013" y="643442"/>
            <a:ext cx="8044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000" b="1" dirty="0" smtClean="0">
                <a:solidFill>
                  <a:srgbClr val="002060"/>
                </a:solidFill>
                <a:latin typeface="+mj-lt"/>
              </a:rPr>
              <a:t>Определение </a:t>
            </a:r>
            <a:r>
              <a:rPr lang="ru-RU" sz="2000" b="1" dirty="0">
                <a:solidFill>
                  <a:srgbClr val="002060"/>
                </a:solidFill>
                <a:latin typeface="+mj-lt"/>
              </a:rPr>
              <a:t>начального </a:t>
            </a:r>
            <a:r>
              <a:rPr lang="ru-RU" sz="2000" b="1" dirty="0" smtClean="0">
                <a:solidFill>
                  <a:srgbClr val="002060"/>
                </a:solidFill>
                <a:latin typeface="+mj-lt"/>
              </a:rPr>
              <a:t>положения</a:t>
            </a:r>
          </a:p>
        </p:txBody>
      </p:sp>
      <p:sp>
        <p:nvSpPr>
          <p:cNvPr id="100" name="Прямоугольник 99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101" name="Рисунок 10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68213"/>
            <a:ext cx="1024578" cy="589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Прямоугольник 229"/>
              <p:cNvSpPr/>
              <p:nvPr/>
            </p:nvSpPr>
            <p:spPr>
              <a:xfrm>
                <a:off x="232317" y="1401052"/>
                <a:ext cx="4632530" cy="4503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Clr>
                    <a:srgbClr val="00337D"/>
                  </a:buClr>
                  <a:buFont typeface="Arial" panose="020B0604020202020204" pitchFamily="34" charset="0"/>
                  <a:buChar char="►"/>
                </a:pPr>
                <a:r>
                  <a:rPr lang="ru-RU" dirty="0" smtClean="0">
                    <a:ln w="0"/>
                  </a:rPr>
                  <a:t>Находим угол</a:t>
                </a:r>
                <a:r>
                  <a:rPr lang="en-US" dirty="0">
                    <a:ln w="0"/>
                  </a:rPr>
                  <a:t> </a:t>
                </a:r>
                <a:r>
                  <a:rPr lang="ru-RU" dirty="0" smtClean="0">
                    <a:ln w="0"/>
                  </a:rPr>
                  <a:t>ориентации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ru-RU" dirty="0" smtClean="0">
                    <a:ln w="0"/>
                  </a:rPr>
                  <a:t> и координаты робота Лидера</a:t>
                </a:r>
                <a:r>
                  <a:rPr lang="en-US" dirty="0" smtClean="0">
                    <a:ln w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n w="0"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i="1">
                            <a:ln w="0"/>
                            <a:latin typeface="Cambria Math" panose="02040503050406030204" pitchFamily="18" charset="0"/>
                          </a:rPr>
                          <m:t>Л </m:t>
                        </m:r>
                      </m:sub>
                    </m:sSub>
                  </m:oMath>
                </a14:m>
                <a:r>
                  <a:rPr lang="en-US" dirty="0">
                    <a:ln w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n w="0"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n w="0"/>
                            <a:latin typeface="Cambria Math" panose="02040503050406030204" pitchFamily="18" charset="0"/>
                          </a:rPr>
                          <m:t>Л </m:t>
                        </m:r>
                      </m:sub>
                    </m:sSub>
                    <m:r>
                      <a:rPr lang="ru-RU" i="1">
                        <a:ln w="0"/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>
                    <a:ln w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n w="0"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ln w="0"/>
                            <a:latin typeface="Cambria Math" panose="02040503050406030204" pitchFamily="18" charset="0"/>
                          </a:rPr>
                          <m:t>Л </m:t>
                        </m:r>
                      </m:sub>
                    </m:sSub>
                  </m:oMath>
                </a14:m>
                <a:r>
                  <a:rPr lang="en-US" dirty="0" smtClean="0">
                    <a:ln w="0"/>
                  </a:rPr>
                  <a:t>)</a:t>
                </a:r>
                <a:r>
                  <a:rPr lang="ru-RU" dirty="0" smtClean="0">
                    <a:ln w="0"/>
                  </a:rPr>
                  <a:t> в глобальной системе координат О;</a:t>
                </a:r>
              </a:p>
              <a:p>
                <a:pPr marL="342900" indent="-342900" algn="just">
                  <a:buClr>
                    <a:srgbClr val="00337D"/>
                  </a:buClr>
                  <a:buFont typeface="Arial" panose="020B0604020202020204" pitchFamily="34" charset="0"/>
                  <a:buChar char="►"/>
                </a:pPr>
                <a:endParaRPr lang="ru-RU" dirty="0" smtClean="0">
                  <a:ln w="0"/>
                </a:endParaRPr>
              </a:p>
              <a:p>
                <a:pPr marL="342900" indent="-342900" algn="just">
                  <a:buClr>
                    <a:srgbClr val="00337D"/>
                  </a:buClr>
                  <a:buFont typeface="Arial" panose="020B0604020202020204" pitchFamily="34" charset="0"/>
                  <a:buChar char="►"/>
                </a:pPr>
                <a:r>
                  <a:rPr lang="ru-RU" dirty="0" smtClean="0">
                    <a:ln w="0"/>
                  </a:rPr>
                  <a:t>Вычисляем </a:t>
                </a:r>
                <a:r>
                  <a:rPr lang="ru-RU" dirty="0">
                    <a:ln w="0"/>
                  </a:rPr>
                  <a:t>координаты </a:t>
                </a:r>
                <a:r>
                  <a:rPr lang="ru-RU" dirty="0"/>
                  <a:t>робота Помощника в локальной системе координат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n w="0"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ru-RU" i="1">
                            <a:ln w="0"/>
                            <a:latin typeface="Cambria Math" panose="02040503050406030204" pitchFamily="18" charset="0"/>
                          </a:rPr>
                          <m:t>ол</m:t>
                        </m:r>
                      </m:sub>
                    </m:sSub>
                  </m:oMath>
                </a14:m>
                <a:r>
                  <a:rPr lang="ru-RU" dirty="0"/>
                  <a:t> : </a:t>
                </a:r>
              </a:p>
              <a:p>
                <a:pPr algn="ctr">
                  <a:buClr>
                    <a:srgbClr val="00337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n w="0"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n w="0"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>
                            <a:ln w="0"/>
                            <a:latin typeface="Cambria Math" panose="02040503050406030204" pitchFamily="18" charset="0"/>
                          </a:rPr>
                          <m:t>олП</m:t>
                        </m:r>
                      </m:sub>
                    </m:sSub>
                    <m:r>
                      <a:rPr lang="ru-RU" sz="2000" i="1">
                        <a:ln w="0"/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n w="0"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func>
                    <m:r>
                      <m:rPr>
                        <m:nor/>
                      </m:rPr>
                      <a:rPr lang="en-US" sz="2000" i="1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ru-RU" sz="2000" i="1" baseline="-250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л,п</m:t>
                    </m:r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algn="ctr">
                  <a:buClr>
                    <a:srgbClr val="00337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олП</m:t>
                        </m:r>
                      </m:sub>
                    </m:sSub>
                    <m:r>
                      <a:rPr lang="ru-RU" sz="2000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func>
                    <m:r>
                      <m:rPr>
                        <m:nor/>
                      </m:rPr>
                      <a:rPr lang="en-US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ru-RU" sz="20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л,п</m:t>
                    </m:r>
                  </m:oMath>
                </a14:m>
                <a:r>
                  <a:rPr lang="ru-RU" sz="2000" dirty="0">
                    <a:solidFill>
                      <a:schemeClr val="tx1"/>
                    </a:solidFill>
                  </a:rPr>
                  <a:t> </a:t>
                </a:r>
                <a:r>
                  <a:rPr lang="ru-RU" sz="2000" dirty="0" smtClean="0"/>
                  <a:t>,</a:t>
                </a:r>
              </a:p>
              <a:p>
                <a:pPr>
                  <a:buClr>
                    <a:srgbClr val="00337D"/>
                  </a:buClr>
                </a:pPr>
                <a:r>
                  <a:rPr lang="ru-RU" sz="1500" dirty="0"/>
                  <a:t> </a:t>
                </a:r>
                <a:r>
                  <a:rPr lang="ru-RU" sz="1500" dirty="0" smtClean="0"/>
                  <a:t>   г</a:t>
                </a:r>
                <a:r>
                  <a:rPr lang="ru-RU" sz="1500" dirty="0" smtClean="0">
                    <a:solidFill>
                      <a:schemeClr val="tx1"/>
                    </a:solidFill>
                  </a:rPr>
                  <a:t>де 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ru-RU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ru-RU" sz="1500" i="1" dirty="0" smtClean="0">
                    <a:latin typeface="Cambria Math" panose="02040503050406030204" pitchFamily="18" charset="0"/>
                  </a:rPr>
                  <a:t>;</a:t>
                </a:r>
              </a:p>
              <a:p>
                <a:pPr>
                  <a:buClr>
                    <a:srgbClr val="00337D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500" b="0" i="1" dirty="0" smtClean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            </m:t>
                    </m:r>
                    <m:r>
                      <m:rPr>
                        <m:nor/>
                      </m:rPr>
                      <a:rPr lang="en-US" sz="1500" i="1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ru-RU" sz="1500" i="1" baseline="-25000" dirty="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л,п</m:t>
                    </m:r>
                  </m:oMath>
                </a14:m>
                <a:r>
                  <a:rPr lang="ru-RU" sz="1500" i="1" dirty="0" smtClean="0">
                    <a:latin typeface="Cambria Math" panose="02040503050406030204" pitchFamily="18" charset="0"/>
                  </a:rPr>
                  <a:t> – </a:t>
                </a:r>
                <a:r>
                  <a:rPr lang="ru-RU" sz="1500" dirty="0"/>
                  <a:t>расстояние до </a:t>
                </a:r>
                <a:r>
                  <a:rPr lang="ru-RU" sz="1500" dirty="0" smtClean="0"/>
                  <a:t>робота Лидера.</a:t>
                </a:r>
              </a:p>
              <a:p>
                <a:pPr>
                  <a:buClr>
                    <a:srgbClr val="00337D"/>
                  </a:buClr>
                </a:pPr>
                <a:endParaRPr lang="ru-RU" dirty="0"/>
              </a:p>
              <a:p>
                <a:pPr marL="285750" indent="-285750">
                  <a:buClr>
                    <a:srgbClr val="00337D"/>
                  </a:buClr>
                  <a:buFont typeface="Arial" panose="020B0604020202020204" pitchFamily="34" charset="0"/>
                  <a:buChar char="►"/>
                </a:pPr>
                <a:r>
                  <a:rPr lang="ru-RU" dirty="0" smtClean="0"/>
                  <a:t>Переходим </a:t>
                </a:r>
                <a:r>
                  <a:rPr lang="ru-RU" dirty="0"/>
                  <a:t>в </a:t>
                </a:r>
                <a:r>
                  <a:rPr lang="ru-RU" dirty="0" smtClean="0"/>
                  <a:t>глобальную </a:t>
                </a:r>
                <a:r>
                  <a:rPr lang="ru-RU" dirty="0"/>
                  <a:t>систему координат </a:t>
                </a:r>
                <a:r>
                  <a:rPr lang="ru-RU" dirty="0" smtClean="0"/>
                  <a:t>О: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r>
                      <a:rPr lang="ru-RU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n w="0"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 w="0"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b="0" i="1" smtClean="0">
                            <a:ln w="0"/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r>
                      <a:rPr lang="ru-RU" b="0" i="0" smtClean="0">
                        <a:ln w="0"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n w="0"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 w="0"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ln w="0"/>
                            <a:latin typeface="Cambria Math" panose="02040503050406030204" pitchFamily="18" charset="0"/>
                          </a:rPr>
                          <m:t>ол</m:t>
                        </m:r>
                        <m:r>
                          <a:rPr lang="ru-RU" i="1">
                            <a:ln w="0"/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ru-RU" dirty="0" smtClean="0">
                    <a:solidFill>
                      <a:schemeClr val="tx1"/>
                    </a:solidFill>
                  </a:rPr>
                  <a:t>;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n w="0"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ln w="0"/>
                            <a:latin typeface="Cambria Math" panose="02040503050406030204" pitchFamily="18" charset="0"/>
                          </a:rPr>
                          <m:t>П</m:t>
                        </m:r>
                      </m:sub>
                    </m:sSub>
                    <m:r>
                      <a:rPr lang="ru-RU" i="1">
                        <a:ln w="0"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n w="0"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ln w="0"/>
                            <a:latin typeface="Cambria Math" panose="02040503050406030204" pitchFamily="18" charset="0"/>
                          </a:rPr>
                          <m:t>Л</m:t>
                        </m:r>
                      </m:sub>
                    </m:sSub>
                    <m:r>
                      <a:rPr lang="ru-RU">
                        <a:ln w="0"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n w="0"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 w="0"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ln w="0"/>
                            <a:latin typeface="Cambria Math" panose="02040503050406030204" pitchFamily="18" charset="0"/>
                          </a:rPr>
                          <m:t>олП</m:t>
                        </m:r>
                      </m:sub>
                    </m:sSub>
                  </m:oMath>
                </a14:m>
                <a:r>
                  <a:rPr lang="ru-RU" dirty="0" smtClean="0"/>
                  <a:t> .</a:t>
                </a:r>
              </a:p>
            </p:txBody>
          </p:sp>
        </mc:Choice>
        <mc:Fallback xmlns="">
          <p:sp>
            <p:nvSpPr>
              <p:cNvPr id="230" name="Прямоугольник 2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17" y="1401052"/>
                <a:ext cx="4632530" cy="4503284"/>
              </a:xfrm>
              <a:prstGeom prst="rect">
                <a:avLst/>
              </a:prstGeom>
              <a:blipFill rotWithShape="0">
                <a:blip r:embed="rId4"/>
                <a:stretch>
                  <a:fillRect l="-789" t="-812" r="-1184" b="-12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/>
          <p:cNvCxnSpPr>
            <a:stCxn id="2" idx="1"/>
            <a:endCxn id="2" idx="1"/>
          </p:cNvCxnSpPr>
          <p:nvPr/>
        </p:nvCxnSpPr>
        <p:spPr>
          <a:xfrm>
            <a:off x="6726754" y="3153582"/>
            <a:ext cx="0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Группа 2"/>
          <p:cNvGrpSpPr/>
          <p:nvPr/>
        </p:nvGrpSpPr>
        <p:grpSpPr>
          <a:xfrm>
            <a:off x="4773814" y="1409674"/>
            <a:ext cx="3986542" cy="4457154"/>
            <a:chOff x="4773814" y="1409674"/>
            <a:chExt cx="3986542" cy="4457154"/>
          </a:xfrm>
        </p:grpSpPr>
        <p:grpSp>
          <p:nvGrpSpPr>
            <p:cNvPr id="257" name="Группа 256"/>
            <p:cNvGrpSpPr/>
            <p:nvPr/>
          </p:nvGrpSpPr>
          <p:grpSpPr>
            <a:xfrm>
              <a:off x="4773814" y="1409674"/>
              <a:ext cx="3986542" cy="4457154"/>
              <a:chOff x="258570" y="1393578"/>
              <a:chExt cx="3986542" cy="4457154"/>
            </a:xfrm>
          </p:grpSpPr>
          <p:grpSp>
            <p:nvGrpSpPr>
              <p:cNvPr id="86" name="Группа 85"/>
              <p:cNvGrpSpPr/>
              <p:nvPr/>
            </p:nvGrpSpPr>
            <p:grpSpPr>
              <a:xfrm>
                <a:off x="805972" y="5068701"/>
                <a:ext cx="3439140" cy="782031"/>
                <a:chOff x="6160125" y="1777684"/>
                <a:chExt cx="2132958" cy="530341"/>
              </a:xfrm>
            </p:grpSpPr>
            <p:sp>
              <p:nvSpPr>
                <p:cNvPr id="88" name="Прямоугольник 87"/>
                <p:cNvSpPr/>
                <p:nvPr/>
              </p:nvSpPr>
              <p:spPr>
                <a:xfrm>
                  <a:off x="6328434" y="1847312"/>
                  <a:ext cx="293483" cy="2087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endParaRPr lang="ru-RU" sz="140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  <p:sp>
              <p:nvSpPr>
                <p:cNvPr id="93" name="Прямоугольник 92"/>
                <p:cNvSpPr/>
                <p:nvPr/>
              </p:nvSpPr>
              <p:spPr>
                <a:xfrm>
                  <a:off x="6170520" y="1777684"/>
                  <a:ext cx="2122563" cy="2087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ru-RU" sz="1200" dirty="0" smtClean="0">
                      <a:solidFill>
                        <a:schemeClr val="tx1"/>
                      </a:solidFill>
                      <a:latin typeface="+mj-lt"/>
                    </a:rPr>
                    <a:t>Целевое </a:t>
                  </a:r>
                  <a:r>
                    <a:rPr lang="ru-RU" sz="1200" dirty="0" smtClean="0">
                      <a:solidFill>
                        <a:schemeClr val="tx1"/>
                      </a:solidFill>
                    </a:rPr>
                    <a:t>положение</a:t>
                  </a:r>
                  <a:r>
                    <a:rPr lang="ru-RU" sz="1200" dirty="0" smtClean="0">
                      <a:solidFill>
                        <a:schemeClr val="tx1"/>
                      </a:solidFill>
                      <a:latin typeface="+mj-lt"/>
                    </a:rPr>
                    <a:t> </a:t>
                  </a:r>
                  <a:r>
                    <a:rPr lang="ru-RU" sz="1200" dirty="0" smtClean="0">
                      <a:solidFill>
                        <a:schemeClr val="tx1"/>
                      </a:solidFill>
                    </a:rPr>
                    <a:t>робота Помощника</a:t>
                  </a:r>
                  <a:r>
                    <a:rPr lang="ru-RU" sz="1400" dirty="0" smtClean="0">
                      <a:solidFill>
                        <a:schemeClr val="tx1"/>
                      </a:solidFill>
                    </a:rPr>
                    <a:t>; </a:t>
                  </a:r>
                  <a:endParaRPr lang="ru-RU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Прямоугольник 96"/>
                <p:cNvSpPr/>
                <p:nvPr/>
              </p:nvSpPr>
              <p:spPr>
                <a:xfrm>
                  <a:off x="6160125" y="2120176"/>
                  <a:ext cx="1508058" cy="187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ru-RU" sz="1200" dirty="0" smtClean="0">
                      <a:solidFill>
                        <a:schemeClr val="tx1"/>
                      </a:solidFill>
                      <a:latin typeface="+mj-lt"/>
                    </a:rPr>
                    <a:t>Положение </a:t>
                  </a:r>
                  <a:r>
                    <a:rPr lang="ru-RU" sz="1200" dirty="0" smtClean="0">
                      <a:solidFill>
                        <a:schemeClr val="tx1"/>
                      </a:solidFill>
                    </a:rPr>
                    <a:t>робота Лидера</a:t>
                  </a:r>
                  <a:r>
                    <a:rPr lang="en-US" sz="1000" dirty="0" smtClean="0">
                      <a:solidFill>
                        <a:schemeClr val="tx1"/>
                      </a:solidFill>
                    </a:rPr>
                    <a:t>.</a:t>
                  </a:r>
                  <a:endParaRPr lang="ru-RU" sz="100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231" name="Группа 230"/>
              <p:cNvGrpSpPr/>
              <p:nvPr/>
            </p:nvGrpSpPr>
            <p:grpSpPr>
              <a:xfrm>
                <a:off x="258570" y="1393578"/>
                <a:ext cx="3905212" cy="3597961"/>
                <a:chOff x="27037" y="2501443"/>
                <a:chExt cx="3905212" cy="3597961"/>
              </a:xfrm>
            </p:grpSpPr>
            <p:grpSp>
              <p:nvGrpSpPr>
                <p:cNvPr id="59" name="Группа 58"/>
                <p:cNvGrpSpPr/>
                <p:nvPr/>
              </p:nvGrpSpPr>
              <p:grpSpPr>
                <a:xfrm>
                  <a:off x="771583" y="3172806"/>
                  <a:ext cx="2315121" cy="2399123"/>
                  <a:chOff x="2866895" y="1719532"/>
                  <a:chExt cx="1719380" cy="1759748"/>
                </a:xfrm>
              </p:grpSpPr>
              <p:cxnSp>
                <p:nvCxnSpPr>
                  <p:cNvPr id="64" name="Прямая соединительная линия 63"/>
                  <p:cNvCxnSpPr/>
                  <p:nvPr/>
                </p:nvCxnSpPr>
                <p:spPr bwMode="auto">
                  <a:xfrm flipH="1">
                    <a:off x="3635870" y="2276840"/>
                    <a:ext cx="72010" cy="186424"/>
                  </a:xfrm>
                  <a:prstGeom prst="line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5" name="Прямая соединительная линия 64"/>
                  <p:cNvCxnSpPr/>
                  <p:nvPr/>
                </p:nvCxnSpPr>
                <p:spPr bwMode="auto">
                  <a:xfrm>
                    <a:off x="4067930" y="2619331"/>
                    <a:ext cx="518345" cy="859949"/>
                  </a:xfrm>
                  <a:prstGeom prst="line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9" name="Прямая соединительная линия 68"/>
                  <p:cNvCxnSpPr/>
                  <p:nvPr/>
                </p:nvCxnSpPr>
                <p:spPr bwMode="auto">
                  <a:xfrm flipV="1">
                    <a:off x="2866895" y="1931468"/>
                    <a:ext cx="1659444" cy="126265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x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Прямоугольник 73"/>
                  <p:cNvSpPr/>
                  <p:nvPr/>
                </p:nvSpPr>
                <p:spPr>
                  <a:xfrm>
                    <a:off x="3362790" y="2673784"/>
                    <a:ext cx="358581" cy="27090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d</a:t>
                    </a:r>
                    <a:r>
                      <a:rPr lang="ru-RU" sz="1800" i="1" baseline="-25000" dirty="0" err="1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л,п</a:t>
                    </a:r>
                    <a:endParaRPr lang="ru-RU" sz="1800" dirty="0"/>
                  </a:p>
                </p:txBody>
              </p:sp>
              <p:cxnSp>
                <p:nvCxnSpPr>
                  <p:cNvPr id="75" name="Прямая со стрелкой 74"/>
                  <p:cNvCxnSpPr/>
                  <p:nvPr/>
                </p:nvCxnSpPr>
                <p:spPr bwMode="auto">
                  <a:xfrm flipH="1" flipV="1">
                    <a:off x="3444447" y="1992137"/>
                    <a:ext cx="370640" cy="46862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7FD1D6"/>
                    </a:solidFill>
                    <a:prstDash val="solid"/>
                    <a:round/>
                    <a:headEnd type="none" w="med" len="med"/>
                    <a:tailEnd type="arrow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76" name="Прямая со стрелкой 75"/>
                  <p:cNvCxnSpPr/>
                  <p:nvPr/>
                </p:nvCxnSpPr>
                <p:spPr bwMode="auto">
                  <a:xfrm flipV="1">
                    <a:off x="3807439" y="2092903"/>
                    <a:ext cx="499683" cy="378359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7FD1D6"/>
                    </a:solidFill>
                    <a:prstDash val="solid"/>
                    <a:round/>
                    <a:headEnd type="none" w="med" len="med"/>
                    <a:tailEnd type="arrow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77" name="Прямоугольник 76"/>
                  <p:cNvSpPr/>
                  <p:nvPr/>
                </p:nvSpPr>
                <p:spPr>
                  <a:xfrm>
                    <a:off x="3412853" y="1719532"/>
                    <a:ext cx="306198" cy="27090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i="1" dirty="0" smtClean="0">
                        <a:solidFill>
                          <a:srgbClr val="5693D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y</a:t>
                    </a:r>
                    <a:r>
                      <a:rPr lang="ru-RU" sz="1800" i="1" baseline="-25000" dirty="0" smtClean="0">
                        <a:solidFill>
                          <a:srgbClr val="5693D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л</a:t>
                    </a:r>
                    <a:r>
                      <a:rPr lang="ru-RU" sz="1800" i="1" dirty="0" smtClean="0">
                        <a:solidFill>
                          <a:srgbClr val="5693D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 </a:t>
                    </a:r>
                    <a:endParaRPr lang="ru-RU" sz="1800" dirty="0">
                      <a:solidFill>
                        <a:srgbClr val="5693D1"/>
                      </a:solidFill>
                    </a:endParaRPr>
                  </a:p>
                </p:txBody>
              </p:sp>
              <p:sp>
                <p:nvSpPr>
                  <p:cNvPr id="78" name="Прямоугольник 77"/>
                  <p:cNvSpPr/>
                  <p:nvPr/>
                </p:nvSpPr>
                <p:spPr>
                  <a:xfrm>
                    <a:off x="4057280" y="1852121"/>
                    <a:ext cx="306198" cy="27090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i="1" dirty="0">
                        <a:solidFill>
                          <a:srgbClr val="5693D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x</a:t>
                    </a:r>
                    <a:r>
                      <a:rPr lang="ru-RU" sz="1800" i="1" baseline="-25000" dirty="0">
                        <a:solidFill>
                          <a:srgbClr val="5693D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л</a:t>
                    </a:r>
                    <a:r>
                      <a:rPr lang="ru-RU" sz="1800" i="1" dirty="0">
                        <a:solidFill>
                          <a:srgbClr val="5693D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 </a:t>
                    </a:r>
                    <a:endParaRPr lang="ru-RU" sz="1800" dirty="0">
                      <a:solidFill>
                        <a:srgbClr val="5693D1"/>
                      </a:solidFill>
                    </a:endParaRPr>
                  </a:p>
                </p:txBody>
              </p:sp>
            </p:grpSp>
            <p:sp>
              <p:nvSpPr>
                <p:cNvPr id="26" name="Дуга 25"/>
                <p:cNvSpPr/>
                <p:nvPr/>
              </p:nvSpPr>
              <p:spPr>
                <a:xfrm>
                  <a:off x="2271938" y="3967862"/>
                  <a:ext cx="220952" cy="369481"/>
                </a:xfrm>
                <a:prstGeom prst="arc">
                  <a:avLst>
                    <a:gd name="adj1" fmla="val 15681220"/>
                    <a:gd name="adj2" fmla="val 673656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Прямоугольник 26"/>
                    <p:cNvSpPr/>
                    <p:nvPr/>
                  </p:nvSpPr>
                  <p:spPr>
                    <a:xfrm>
                      <a:off x="2492357" y="3793516"/>
                      <a:ext cx="41408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oMath>
                        </m:oMathPara>
                      </a14:m>
                      <a:endParaRPr lang="ru-RU" dirty="0"/>
                    </a:p>
                  </p:txBody>
                </p:sp>
              </mc:Choice>
              <mc:Fallback xmlns="">
                <p:sp>
                  <p:nvSpPr>
                    <p:cNvPr id="27" name="Прямоугольник 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2357" y="3793516"/>
                      <a:ext cx="414088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4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3" name="Дуга 102"/>
                <p:cNvSpPr/>
                <p:nvPr/>
              </p:nvSpPr>
              <p:spPr>
                <a:xfrm>
                  <a:off x="1689101" y="3921510"/>
                  <a:ext cx="699660" cy="612518"/>
                </a:xfrm>
                <a:prstGeom prst="arc">
                  <a:avLst>
                    <a:gd name="adj1" fmla="val 8693973"/>
                    <a:gd name="adj2" fmla="val 11192991"/>
                  </a:avLst>
                </a:prstGeom>
                <a:noFill/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Прямоугольник 28"/>
                    <p:cNvSpPr/>
                    <p:nvPr/>
                  </p:nvSpPr>
                  <p:spPr>
                    <a:xfrm>
                      <a:off x="1302036" y="4131967"/>
                      <a:ext cx="41081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oMath>
                        </m:oMathPara>
                      </a14:m>
                      <a:endParaRPr lang="ru-RU" dirty="0"/>
                    </a:p>
                  </p:txBody>
                </p:sp>
              </mc:Choice>
              <mc:Fallback xmlns="">
                <p:sp>
                  <p:nvSpPr>
                    <p:cNvPr id="29" name="Прямоугольник 2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2036" y="4131967"/>
                      <a:ext cx="410818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5" name="Прямоугольник 104"/>
                <p:cNvSpPr/>
                <p:nvPr/>
              </p:nvSpPr>
              <p:spPr>
                <a:xfrm>
                  <a:off x="3123544" y="4166287"/>
                  <a:ext cx="4853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 smtClean="0">
                      <a:solidFill>
                        <a:srgbClr val="C893C7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r>
                    <a:rPr lang="ru-RU" sz="1800" i="1" baseline="-25000" dirty="0" err="1" smtClean="0">
                      <a:solidFill>
                        <a:srgbClr val="C893C7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ол</a:t>
                  </a:r>
                  <a:r>
                    <a:rPr lang="ru-RU" sz="1800" i="1" dirty="0" smtClean="0">
                      <a:solidFill>
                        <a:srgbClr val="C893C7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>
                    <a:solidFill>
                      <a:srgbClr val="C893C7"/>
                    </a:solidFill>
                  </a:endParaRPr>
                </a:p>
              </p:txBody>
            </p:sp>
            <p:sp>
              <p:nvSpPr>
                <p:cNvPr id="106" name="Прямоугольник 105"/>
                <p:cNvSpPr/>
                <p:nvPr/>
              </p:nvSpPr>
              <p:spPr>
                <a:xfrm>
                  <a:off x="2059694" y="2973900"/>
                  <a:ext cx="4853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800" i="1" dirty="0" smtClean="0">
                      <a:solidFill>
                        <a:srgbClr val="C893C7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r>
                    <a:rPr lang="ru-RU" i="1" baseline="-25000" dirty="0" err="1" smtClean="0">
                      <a:solidFill>
                        <a:srgbClr val="C893C7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ол</a:t>
                  </a:r>
                  <a:r>
                    <a:rPr lang="ru-RU" sz="1800" i="1" dirty="0" smtClean="0">
                      <a:solidFill>
                        <a:srgbClr val="C893C7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>
                    <a:solidFill>
                      <a:srgbClr val="C893C7"/>
                    </a:solidFill>
                  </a:endParaRPr>
                </a:p>
              </p:txBody>
            </p:sp>
            <p:sp>
              <p:nvSpPr>
                <p:cNvPr id="108" name="Прямоугольник 107"/>
                <p:cNvSpPr/>
                <p:nvPr/>
              </p:nvSpPr>
              <p:spPr>
                <a:xfrm>
                  <a:off x="734434" y="3770867"/>
                  <a:ext cx="5959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 err="1">
                      <a:solidFill>
                        <a:srgbClr val="91278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r>
                    <a:rPr lang="ru-RU" i="1" baseline="-25000" dirty="0" err="1" smtClean="0">
                      <a:solidFill>
                        <a:srgbClr val="91278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олП</a:t>
                  </a:r>
                  <a:r>
                    <a:rPr lang="ru-RU" sz="1800" i="1" dirty="0" smtClean="0">
                      <a:solidFill>
                        <a:srgbClr val="91278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>
                    <a:solidFill>
                      <a:srgbClr val="91278F"/>
                    </a:solidFill>
                  </a:endParaRPr>
                </a:p>
              </p:txBody>
            </p:sp>
            <p:sp>
              <p:nvSpPr>
                <p:cNvPr id="35" name="Овал 34"/>
                <p:cNvSpPr/>
                <p:nvPr/>
              </p:nvSpPr>
              <p:spPr>
                <a:xfrm>
                  <a:off x="2022080" y="4934181"/>
                  <a:ext cx="61743" cy="65188"/>
                </a:xfrm>
                <a:prstGeom prst="ellipse">
                  <a:avLst/>
                </a:prstGeom>
                <a:solidFill>
                  <a:srgbClr val="91278F"/>
                </a:solidFill>
                <a:ln>
                  <a:solidFill>
                    <a:srgbClr val="91278F"/>
                  </a:solidFill>
                </a:ln>
              </p:spPr>
              <p:txBody>
                <a:bodyPr rtlCol="0" anchor="ctr">
                  <a:spAutoFit/>
                </a:bodyPr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09" name="Прямоугольник 108"/>
                <p:cNvSpPr/>
                <p:nvPr/>
              </p:nvSpPr>
              <p:spPr>
                <a:xfrm>
                  <a:off x="2070058" y="4770326"/>
                  <a:ext cx="59599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800" i="1" dirty="0" smtClean="0">
                      <a:solidFill>
                        <a:srgbClr val="91278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r>
                    <a:rPr lang="ru-RU" i="1" baseline="-25000" dirty="0" err="1" smtClean="0">
                      <a:solidFill>
                        <a:srgbClr val="91278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олП</a:t>
                  </a:r>
                  <a:r>
                    <a:rPr lang="ru-RU" sz="1800" i="1" dirty="0" smtClean="0">
                      <a:solidFill>
                        <a:srgbClr val="91278F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>
                    <a:solidFill>
                      <a:srgbClr val="91278F"/>
                    </a:solidFill>
                  </a:endParaRPr>
                </a:p>
              </p:txBody>
            </p:sp>
            <p:sp>
              <p:nvSpPr>
                <p:cNvPr id="110" name="Овал 109"/>
                <p:cNvSpPr/>
                <p:nvPr/>
              </p:nvSpPr>
              <p:spPr>
                <a:xfrm>
                  <a:off x="974929" y="4165072"/>
                  <a:ext cx="61743" cy="65188"/>
                </a:xfrm>
                <a:prstGeom prst="ellipse">
                  <a:avLst/>
                </a:prstGeom>
                <a:solidFill>
                  <a:srgbClr val="91278F"/>
                </a:solidFill>
                <a:ln>
                  <a:solidFill>
                    <a:srgbClr val="91278F"/>
                  </a:solidFill>
                </a:ln>
              </p:spPr>
              <p:txBody>
                <a:bodyPr rtlCol="0" anchor="ctr">
                  <a:spAutoFit/>
                </a:bodyPr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36" name="Прямоугольник 35"/>
                <p:cNvSpPr/>
                <p:nvPr/>
              </p:nvSpPr>
              <p:spPr>
                <a:xfrm>
                  <a:off x="2115101" y="4136173"/>
                  <a:ext cx="5495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>
                      <a:solidFill>
                        <a:srgbClr val="C893C7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r>
                    <a:rPr lang="ru-RU" i="1" baseline="-25000" dirty="0" err="1" smtClean="0">
                      <a:solidFill>
                        <a:srgbClr val="C893C7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ол</a:t>
                  </a:r>
                  <a:r>
                    <a:rPr lang="ru-RU" i="1" dirty="0" smtClean="0">
                      <a:solidFill>
                        <a:srgbClr val="C893C7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dirty="0">
                    <a:solidFill>
                      <a:srgbClr val="C893C7"/>
                    </a:solidFill>
                  </a:endParaRPr>
                </a:p>
              </p:txBody>
            </p:sp>
            <p:cxnSp>
              <p:nvCxnSpPr>
                <p:cNvPr id="46" name="Соединительная линия уступом 45"/>
                <p:cNvCxnSpPr/>
                <p:nvPr/>
              </p:nvCxnSpPr>
              <p:spPr>
                <a:xfrm flipV="1">
                  <a:off x="1022796" y="4197664"/>
                  <a:ext cx="106503" cy="87625"/>
                </a:xfrm>
                <a:prstGeom prst="bentConnector3">
                  <a:avLst>
                    <a:gd name="adj1" fmla="val 91736"/>
                  </a:avLst>
                </a:prstGeom>
                <a:ln w="9525">
                  <a:solidFill>
                    <a:srgbClr val="91278F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Прямая соединительная линия 184"/>
                <p:cNvCxnSpPr/>
                <p:nvPr/>
              </p:nvCxnSpPr>
              <p:spPr bwMode="auto">
                <a:xfrm flipV="1">
                  <a:off x="1043309" y="4972622"/>
                  <a:ext cx="1015151" cy="3230"/>
                </a:xfrm>
                <a:prstGeom prst="line">
                  <a:avLst/>
                </a:prstGeom>
                <a:ln w="12700">
                  <a:solidFill>
                    <a:srgbClr val="91278F"/>
                  </a:solidFill>
                  <a:prstDash val="dash"/>
                </a:ln>
                <a:ex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Прямая соединительная линия 186"/>
                <p:cNvCxnSpPr/>
                <p:nvPr/>
              </p:nvCxnSpPr>
              <p:spPr bwMode="auto">
                <a:xfrm flipH="1" flipV="1">
                  <a:off x="1014778" y="4203168"/>
                  <a:ext cx="21022" cy="779390"/>
                </a:xfrm>
                <a:prstGeom prst="line">
                  <a:avLst/>
                </a:prstGeom>
                <a:ln w="12700">
                  <a:solidFill>
                    <a:srgbClr val="91278F"/>
                  </a:solidFill>
                  <a:prstDash val="dash"/>
                </a:ln>
                <a:ex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Прямая соединительная линия 187"/>
                <p:cNvCxnSpPr/>
                <p:nvPr/>
              </p:nvCxnSpPr>
              <p:spPr bwMode="auto">
                <a:xfrm flipH="1" flipV="1">
                  <a:off x="431649" y="2677301"/>
                  <a:ext cx="7978" cy="323743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headEnd type="none"/>
                  <a:tailEnd type="stealth" w="med" len="lg"/>
                </a:ln>
                <a:ex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" name="Прямоугольник 188"/>
                <p:cNvSpPr/>
                <p:nvPr/>
              </p:nvSpPr>
              <p:spPr>
                <a:xfrm>
                  <a:off x="439627" y="2501443"/>
                  <a:ext cx="3449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800" i="1" dirty="0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r>
                    <a:rPr lang="ru-RU" sz="1800" i="1" dirty="0" smtClean="0">
                      <a:solidFill>
                        <a:srgbClr val="C893C7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>
                    <a:solidFill>
                      <a:srgbClr val="C893C7"/>
                    </a:solidFill>
                  </a:endParaRPr>
                </a:p>
              </p:txBody>
            </p:sp>
            <p:cxnSp>
              <p:nvCxnSpPr>
                <p:cNvPr id="190" name="Прямая соединительная линия 189"/>
                <p:cNvCxnSpPr/>
                <p:nvPr/>
              </p:nvCxnSpPr>
              <p:spPr bwMode="auto">
                <a:xfrm flipV="1">
                  <a:off x="262778" y="5734710"/>
                  <a:ext cx="3606489" cy="2757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headEnd type="none"/>
                  <a:tailEnd type="stealth" w="med" len="lg"/>
                </a:ln>
                <a:ex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Прямоугольник 190"/>
                <p:cNvSpPr/>
                <p:nvPr/>
              </p:nvSpPr>
              <p:spPr>
                <a:xfrm>
                  <a:off x="3644991" y="5702857"/>
                  <a:ext cx="2872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endParaRPr lang="ru-RU" sz="1800" dirty="0"/>
                </a:p>
              </p:txBody>
            </p:sp>
            <p:sp>
              <p:nvSpPr>
                <p:cNvPr id="194" name="Прямоугольник 193"/>
                <p:cNvSpPr/>
                <p:nvPr/>
              </p:nvSpPr>
              <p:spPr>
                <a:xfrm>
                  <a:off x="118070" y="5730072"/>
                  <a:ext cx="3513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endParaRPr lang="ru-RU" dirty="0"/>
                </a:p>
              </p:txBody>
            </p:sp>
            <p:cxnSp>
              <p:nvCxnSpPr>
                <p:cNvPr id="198" name="Прямая соединительная линия 197"/>
                <p:cNvCxnSpPr/>
                <p:nvPr/>
              </p:nvCxnSpPr>
              <p:spPr>
                <a:xfrm>
                  <a:off x="1033202" y="4972622"/>
                  <a:ext cx="0" cy="7896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Прямая соединительная линия 198"/>
                <p:cNvCxnSpPr/>
                <p:nvPr/>
              </p:nvCxnSpPr>
              <p:spPr>
                <a:xfrm>
                  <a:off x="439627" y="4969980"/>
                  <a:ext cx="602941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Прямоугольник 204"/>
                <p:cNvSpPr/>
                <p:nvPr/>
              </p:nvSpPr>
              <p:spPr>
                <a:xfrm>
                  <a:off x="795009" y="5702857"/>
                  <a:ext cx="4555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r>
                    <a:rPr lang="ru-RU" i="1" baseline="-25000" dirty="0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П</a:t>
                  </a:r>
                  <a:r>
                    <a:rPr lang="ru-RU" sz="1800" i="1" dirty="0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/>
                </a:p>
              </p:txBody>
            </p:sp>
            <p:sp>
              <p:nvSpPr>
                <p:cNvPr id="206" name="Овал 205"/>
                <p:cNvSpPr/>
                <p:nvPr/>
              </p:nvSpPr>
              <p:spPr>
                <a:xfrm>
                  <a:off x="988631" y="5713640"/>
                  <a:ext cx="94338" cy="8612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rtlCol="0" anchor="ctr">
                  <a:spAutoFit/>
                </a:bodyPr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07" name="Овал 206"/>
                <p:cNvSpPr/>
                <p:nvPr/>
              </p:nvSpPr>
              <p:spPr>
                <a:xfrm>
                  <a:off x="388953" y="4926919"/>
                  <a:ext cx="94338" cy="8612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rtlCol="0" anchor="ctr">
                  <a:spAutoFit/>
                </a:bodyPr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08" name="Прямоугольник 207"/>
                <p:cNvSpPr/>
                <p:nvPr/>
              </p:nvSpPr>
              <p:spPr>
                <a:xfrm>
                  <a:off x="27037" y="4679420"/>
                  <a:ext cx="4555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800" i="1" dirty="0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r>
                    <a:rPr lang="ru-RU" i="1" baseline="-25000" dirty="0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П</a:t>
                  </a:r>
                  <a:r>
                    <a:rPr lang="ru-RU" sz="1800" i="1" dirty="0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/>
                </a:p>
              </p:txBody>
            </p:sp>
            <p:cxnSp>
              <p:nvCxnSpPr>
                <p:cNvPr id="221" name="Прямая соединительная линия 220"/>
                <p:cNvCxnSpPr/>
                <p:nvPr/>
              </p:nvCxnSpPr>
              <p:spPr bwMode="auto">
                <a:xfrm flipH="1">
                  <a:off x="936876" y="4972622"/>
                  <a:ext cx="194761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2" name="Прямая соединительная линия 221"/>
                <p:cNvCxnSpPr/>
                <p:nvPr/>
              </p:nvCxnSpPr>
              <p:spPr bwMode="auto">
                <a:xfrm flipV="1">
                  <a:off x="1034257" y="4876422"/>
                  <a:ext cx="0" cy="192399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232" name="Прямая соединительная линия 231"/>
              <p:cNvCxnSpPr/>
              <p:nvPr/>
            </p:nvCxnSpPr>
            <p:spPr>
              <a:xfrm>
                <a:off x="654940" y="3075674"/>
                <a:ext cx="16268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Прямая соединительная линия 235"/>
              <p:cNvCxnSpPr/>
              <p:nvPr/>
            </p:nvCxnSpPr>
            <p:spPr>
              <a:xfrm>
                <a:off x="2272752" y="3090484"/>
                <a:ext cx="8142" cy="156680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Прямая соединительная линия 237"/>
              <p:cNvCxnSpPr/>
              <p:nvPr/>
            </p:nvCxnSpPr>
            <p:spPr bwMode="auto">
              <a:xfrm>
                <a:off x="1039770" y="3076333"/>
                <a:ext cx="2615832" cy="0"/>
              </a:xfrm>
              <a:prstGeom prst="line">
                <a:avLst/>
              </a:prstGeom>
              <a:ln w="12700">
                <a:solidFill>
                  <a:srgbClr val="91278F"/>
                </a:solidFill>
                <a:headEnd type="none"/>
                <a:tailEnd type="stealth" w="med" len="lg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Прямая соединительная линия 238"/>
              <p:cNvCxnSpPr/>
              <p:nvPr/>
            </p:nvCxnSpPr>
            <p:spPr bwMode="auto">
              <a:xfrm flipV="1">
                <a:off x="2277601" y="1981954"/>
                <a:ext cx="0" cy="2025551"/>
              </a:xfrm>
              <a:prstGeom prst="line">
                <a:avLst/>
              </a:prstGeom>
              <a:ln w="12700">
                <a:solidFill>
                  <a:srgbClr val="91278F"/>
                </a:solidFill>
                <a:headEnd type="none"/>
                <a:tailEnd type="stealth" w="med" len="lg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Овал 245"/>
              <p:cNvSpPr/>
              <p:nvPr/>
            </p:nvSpPr>
            <p:spPr>
              <a:xfrm>
                <a:off x="621538" y="3043261"/>
                <a:ext cx="94338" cy="861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91278F"/>
                </a:solidFill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247" name="Овал 246"/>
              <p:cNvSpPr/>
              <p:nvPr/>
            </p:nvSpPr>
            <p:spPr>
              <a:xfrm>
                <a:off x="2230432" y="4596335"/>
                <a:ext cx="94338" cy="8612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91278F"/>
                </a:solidFill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248" name="Прямоугольник 247"/>
              <p:cNvSpPr/>
              <p:nvPr/>
            </p:nvSpPr>
            <p:spPr>
              <a:xfrm>
                <a:off x="258570" y="2812297"/>
                <a:ext cx="449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i="1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ru-RU" i="1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Л</a:t>
                </a:r>
                <a:r>
                  <a:rPr lang="ru-RU" sz="1800" i="1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sz="1800" dirty="0"/>
              </a:p>
            </p:txBody>
          </p:sp>
          <p:sp>
            <p:nvSpPr>
              <p:cNvPr id="250" name="Прямоугольник 249"/>
              <p:cNvSpPr/>
              <p:nvPr/>
            </p:nvSpPr>
            <p:spPr>
              <a:xfrm>
                <a:off x="2111367" y="4607493"/>
                <a:ext cx="449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r>
                  <a:rPr lang="ru-RU" i="1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Л</a:t>
                </a:r>
                <a:r>
                  <a:rPr lang="ru-RU" sz="1800" i="1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sz="1800" dirty="0"/>
              </a:p>
            </p:txBody>
          </p:sp>
        </p:grpSp>
        <p:sp>
          <p:nvSpPr>
            <p:cNvPr id="2" name="Пятиугольник 1"/>
            <p:cNvSpPr/>
            <p:nvPr/>
          </p:nvSpPr>
          <p:spPr>
            <a:xfrm rot="19308056">
              <a:off x="6699260" y="2992341"/>
              <a:ext cx="256794" cy="163682"/>
            </a:xfrm>
            <a:prstGeom prst="homePlate">
              <a:avLst/>
            </a:prstGeom>
            <a:solidFill>
              <a:srgbClr val="91278F"/>
            </a:solidFill>
            <a:ln>
              <a:solidFill>
                <a:schemeClr val="tx1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83" name="Пятиугольник 82"/>
            <p:cNvSpPr/>
            <p:nvPr/>
          </p:nvSpPr>
          <p:spPr>
            <a:xfrm rot="19308056">
              <a:off x="5679368" y="3781381"/>
              <a:ext cx="256794" cy="163682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84" name="Пятиугольник 83"/>
            <p:cNvSpPr/>
            <p:nvPr/>
          </p:nvSpPr>
          <p:spPr>
            <a:xfrm>
              <a:off x="5050029" y="5163219"/>
              <a:ext cx="256794" cy="163682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85" name="Пятиугольник 84"/>
            <p:cNvSpPr/>
            <p:nvPr/>
          </p:nvSpPr>
          <p:spPr>
            <a:xfrm>
              <a:off x="5064484" y="5646487"/>
              <a:ext cx="256794" cy="163682"/>
            </a:xfrm>
            <a:prstGeom prst="homePlate">
              <a:avLst/>
            </a:prstGeom>
            <a:solidFill>
              <a:srgbClr val="91278F"/>
            </a:solidFill>
            <a:ln>
              <a:solidFill>
                <a:schemeClr val="tx1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1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Заголовок 1"/>
          <p:cNvSpPr>
            <a:spLocks noGrp="1"/>
          </p:cNvSpPr>
          <p:nvPr>
            <p:ph type="title"/>
          </p:nvPr>
        </p:nvSpPr>
        <p:spPr>
          <a:xfrm>
            <a:off x="467787" y="331090"/>
            <a:ext cx="8229600" cy="900112"/>
          </a:xfrm>
        </p:spPr>
        <p:txBody>
          <a:bodyPr/>
          <a:lstStyle/>
          <a:p>
            <a:r>
              <a:rPr lang="ru-RU" altLang="ru-RU" kern="0" dirty="0" smtClean="0">
                <a:solidFill>
                  <a:srgbClr val="00337D"/>
                </a:solidFill>
              </a:rPr>
              <a:t>Вторая задача </a:t>
            </a:r>
            <a:r>
              <a:rPr lang="ru-RU" altLang="ru-RU" kern="0" dirty="0">
                <a:solidFill>
                  <a:srgbClr val="00337D"/>
                </a:solidFill>
              </a:rPr>
              <a:t>робота Помощника</a:t>
            </a:r>
          </a:p>
        </p:txBody>
      </p:sp>
      <p:sp>
        <p:nvSpPr>
          <p:cNvPr id="137" name="Прямоугольник 136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138" name="Рисунок 1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68213"/>
            <a:ext cx="1024578" cy="589787"/>
          </a:xfrm>
          <a:prstGeom prst="rect">
            <a:avLst/>
          </a:prstGeom>
        </p:spPr>
      </p:pic>
      <p:sp>
        <p:nvSpPr>
          <p:cNvPr id="176" name="Прямоугольник 175"/>
          <p:cNvSpPr/>
          <p:nvPr/>
        </p:nvSpPr>
        <p:spPr>
          <a:xfrm>
            <a:off x="360242" y="632412"/>
            <a:ext cx="804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solidFill>
                  <a:srgbClr val="002060"/>
                </a:solidFill>
                <a:latin typeface="+mj-lt"/>
              </a:rPr>
              <a:t>Следование </a:t>
            </a:r>
            <a:r>
              <a:rPr lang="ru-RU" sz="2000" b="1" dirty="0">
                <a:solidFill>
                  <a:srgbClr val="002060"/>
                </a:solidFill>
                <a:latin typeface="+mj-lt"/>
              </a:rPr>
              <a:t>за Лидером</a:t>
            </a:r>
          </a:p>
          <a:p>
            <a:pPr algn="just">
              <a:spcAft>
                <a:spcPts val="0"/>
              </a:spcAft>
            </a:pPr>
            <a:endParaRPr lang="ru-RU" sz="2000" b="1" dirty="0" smtClean="0">
              <a:solidFill>
                <a:srgbClr val="002060"/>
              </a:solidFill>
              <a:latin typeface="+mj-lt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301660" y="1799646"/>
            <a:ext cx="6458041" cy="3095734"/>
            <a:chOff x="1303629" y="3234790"/>
            <a:chExt cx="5784060" cy="2566223"/>
          </a:xfrm>
        </p:grpSpPr>
        <p:sp>
          <p:nvSpPr>
            <p:cNvPr id="178" name="Блок-схема: процесс 177"/>
            <p:cNvSpPr/>
            <p:nvPr/>
          </p:nvSpPr>
          <p:spPr bwMode="auto">
            <a:xfrm>
              <a:off x="1732042" y="3234790"/>
              <a:ext cx="1445493" cy="947956"/>
            </a:xfrm>
            <a:prstGeom prst="flowChartProcess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Модель робота</a:t>
              </a:r>
            </a:p>
            <a:p>
              <a:pPr algn="ctr"/>
              <a:r>
                <a:rPr lang="ru-RU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Лидера</a:t>
              </a:r>
              <a:endParaRPr lang="ru-R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9" name="Прямая со стрелкой 178"/>
            <p:cNvCxnSpPr/>
            <p:nvPr/>
          </p:nvCxnSpPr>
          <p:spPr bwMode="auto">
            <a:xfrm flipH="1">
              <a:off x="1314377" y="3608014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0" name="Прямая со стрелкой 179"/>
            <p:cNvCxnSpPr/>
            <p:nvPr/>
          </p:nvCxnSpPr>
          <p:spPr bwMode="auto">
            <a:xfrm flipH="1">
              <a:off x="1303629" y="3869377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rgbClr val="012CE3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1394520" y="3352117"/>
                  <a:ext cx="102592" cy="270843"/>
                </a:xfrm>
                <a:prstGeom prst="rect">
                  <a:avLst/>
                </a:prstGeom>
                <a:noFill/>
              </p:spPr>
              <p:txBody>
                <a:bodyPr wrap="squar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ru-RU" sz="1200" i="1">
                                <a:latin typeface="Cambria Math" panose="02040503050406030204" pitchFamily="18" charset="0"/>
                              </a:rPr>
                              <m:t>Л</m:t>
                            </m:r>
                          </m:sub>
                        </m:sSub>
                      </m:oMath>
                    </m:oMathPara>
                  </a14:m>
                  <a:endParaRPr lang="ru-RU" sz="1200" dirty="0" smtClean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520" y="3352117"/>
                  <a:ext cx="102592" cy="270843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43750" r="-125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/>
                <p:cNvSpPr txBox="1"/>
                <p:nvPr/>
              </p:nvSpPr>
              <p:spPr>
                <a:xfrm>
                  <a:off x="1414445" y="3633347"/>
                  <a:ext cx="102592" cy="270843"/>
                </a:xfrm>
                <a:prstGeom prst="rect">
                  <a:avLst/>
                </a:prstGeom>
                <a:noFill/>
              </p:spPr>
              <p:txBody>
                <a:bodyPr wrap="squar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ru-RU" sz="1200" b="0" i="1" smtClean="0">
                                <a:latin typeface="Cambria Math" panose="02040503050406030204" pitchFamily="18" charset="0"/>
                              </a:rPr>
                              <m:t>Л</m:t>
                            </m:r>
                          </m:sub>
                        </m:sSub>
                      </m:oMath>
                    </m:oMathPara>
                  </a14:m>
                  <a:endParaRPr lang="ru-RU" sz="1200" dirty="0" smtClean="0"/>
                </a:p>
              </p:txBody>
            </p:sp>
          </mc:Choice>
          <mc:Fallback xmlns="">
            <p:sp>
              <p:nvSpPr>
                <p:cNvPr id="182" name="TextBox 1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445" y="3633347"/>
                  <a:ext cx="102592" cy="270843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52941" r="-8235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" name="Прямая со стрелкой 182"/>
            <p:cNvCxnSpPr/>
            <p:nvPr/>
          </p:nvCxnSpPr>
          <p:spPr bwMode="auto">
            <a:xfrm flipH="1" flipV="1">
              <a:off x="3180837" y="3542762"/>
              <a:ext cx="2161153" cy="4411"/>
            </a:xfrm>
            <a:prstGeom prst="straightConnector1">
              <a:avLst/>
            </a:prstGeom>
            <a:noFill/>
            <a:ln w="25400" cap="flat" cmpd="sng" algn="ctr">
              <a:solidFill>
                <a:srgbClr val="012CE3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3298955" y="3590803"/>
                  <a:ext cx="102592" cy="270843"/>
                </a:xfrm>
                <a:prstGeom prst="rect">
                  <a:avLst/>
                </a:prstGeom>
                <a:noFill/>
              </p:spPr>
              <p:txBody>
                <a:bodyPr wrap="squar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1200" i="1">
                                <a:latin typeface="Cambria Math" panose="02040503050406030204" pitchFamily="18" charset="0"/>
                              </a:rPr>
                              <m:t>Л</m:t>
                            </m:r>
                          </m:sub>
                        </m:sSub>
                      </m:oMath>
                    </m:oMathPara>
                  </a14:m>
                  <a:endParaRPr lang="ru-RU" sz="1200" dirty="0" smtClean="0"/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955" y="3590803"/>
                  <a:ext cx="102592" cy="270843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52941" r="-8823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3312476" y="3271919"/>
                  <a:ext cx="102592" cy="270843"/>
                </a:xfrm>
                <a:prstGeom prst="rect">
                  <a:avLst/>
                </a:prstGeom>
                <a:noFill/>
              </p:spPr>
              <p:txBody>
                <a:bodyPr wrap="squar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200" b="0" i="1" smtClean="0">
                                <a:latin typeface="Cambria Math" panose="02040503050406030204" pitchFamily="18" charset="0"/>
                              </a:rPr>
                              <m:t>Л</m:t>
                            </m:r>
                          </m:sub>
                        </m:sSub>
                      </m:oMath>
                    </m:oMathPara>
                  </a14:m>
                  <a:endParaRPr lang="ru-RU" sz="1200" dirty="0" smtClean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476" y="3271919"/>
                  <a:ext cx="102592" cy="270843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35294" r="-8823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/>
                <p:nvPr/>
              </p:nvSpPr>
              <p:spPr>
                <a:xfrm>
                  <a:off x="2504355" y="4245698"/>
                  <a:ext cx="102592" cy="286810"/>
                </a:xfrm>
                <a:prstGeom prst="rect">
                  <a:avLst/>
                </a:prstGeom>
                <a:noFill/>
              </p:spPr>
              <p:txBody>
                <a:bodyPr wrap="squar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ru-RU" sz="1200" i="1">
                                <a:latin typeface="Cambria Math" panose="02040503050406030204" pitchFamily="18" charset="0"/>
                              </a:rPr>
                              <m:t>Л</m:t>
                            </m:r>
                          </m:sub>
                        </m:sSub>
                      </m:oMath>
                    </m:oMathPara>
                  </a14:m>
                  <a:endParaRPr lang="ru-RU" sz="1200" dirty="0" smtClean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355" y="4245698"/>
                  <a:ext cx="102592" cy="286810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70588" r="-11176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Блок-схема: процесс 186"/>
            <p:cNvSpPr/>
            <p:nvPr/>
          </p:nvSpPr>
          <p:spPr bwMode="auto">
            <a:xfrm>
              <a:off x="5347699" y="3240961"/>
              <a:ext cx="1445493" cy="947956"/>
            </a:xfrm>
            <a:prstGeom prst="flowChartProcess">
              <a:avLst/>
            </a:prstGeom>
            <a:solidFill>
              <a:srgbClr val="FFFFFF"/>
            </a:solidFill>
            <a:ln w="25400" cap="flat" cmpd="sng" algn="ctr">
              <a:solidFill>
                <a:srgbClr val="012CE3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Расчёт расстояния</a:t>
              </a:r>
            </a:p>
          </p:txBody>
        </p:sp>
        <p:sp>
          <p:nvSpPr>
            <p:cNvPr id="188" name="Блок-схема: процесс 187"/>
            <p:cNvSpPr/>
            <p:nvPr/>
          </p:nvSpPr>
          <p:spPr bwMode="auto">
            <a:xfrm>
              <a:off x="5338997" y="4836075"/>
              <a:ext cx="1445493" cy="947956"/>
            </a:xfrm>
            <a:prstGeom prst="flowChartProcess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Модель робота Помощника</a:t>
              </a:r>
            </a:p>
          </p:txBody>
        </p:sp>
        <p:cxnSp>
          <p:nvCxnSpPr>
            <p:cNvPr id="189" name="Прямая со стрелкой 188"/>
            <p:cNvCxnSpPr/>
            <p:nvPr/>
          </p:nvCxnSpPr>
          <p:spPr bwMode="auto">
            <a:xfrm flipH="1">
              <a:off x="4699937" y="5049821"/>
              <a:ext cx="638274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0" name="Прямая со стрелкой 189"/>
            <p:cNvCxnSpPr/>
            <p:nvPr/>
          </p:nvCxnSpPr>
          <p:spPr bwMode="auto">
            <a:xfrm flipH="1">
              <a:off x="4896540" y="5583508"/>
              <a:ext cx="460536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12CE3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/>
                <p:cNvSpPr txBox="1"/>
                <p:nvPr/>
              </p:nvSpPr>
              <p:spPr>
                <a:xfrm>
                  <a:off x="5023946" y="4796082"/>
                  <a:ext cx="102592" cy="270843"/>
                </a:xfrm>
                <a:prstGeom prst="rect">
                  <a:avLst/>
                </a:prstGeom>
                <a:noFill/>
              </p:spPr>
              <p:txBody>
                <a:bodyPr wrap="squar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ru-RU" sz="1200" i="1">
                                <a:latin typeface="Cambria Math" panose="02040503050406030204" pitchFamily="18" charset="0"/>
                              </a:rPr>
                              <m:t>Л</m:t>
                            </m:r>
                          </m:sub>
                        </m:sSub>
                      </m:oMath>
                    </m:oMathPara>
                  </a14:m>
                  <a:endParaRPr lang="ru-RU" sz="1200" dirty="0" smtClean="0"/>
                </a:p>
              </p:txBody>
            </p:sp>
          </mc:Choice>
          <mc:Fallback xmlns="">
            <p:sp>
              <p:nvSpPr>
                <p:cNvPr id="191" name="TextBox 1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3946" y="4796082"/>
                  <a:ext cx="102592" cy="2708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5294" r="-11764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5019444" y="5335197"/>
                  <a:ext cx="102592" cy="270843"/>
                </a:xfrm>
                <a:prstGeom prst="rect">
                  <a:avLst/>
                </a:prstGeom>
                <a:noFill/>
              </p:spPr>
              <p:txBody>
                <a:bodyPr wrap="squar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ru-RU" sz="1200" b="0" i="1" smtClean="0">
                                <a:latin typeface="Cambria Math" panose="02040503050406030204" pitchFamily="18" charset="0"/>
                              </a:rPr>
                              <m:t>Л</m:t>
                            </m:r>
                          </m:sub>
                        </m:sSub>
                      </m:oMath>
                    </m:oMathPara>
                  </a14:m>
                  <a:endParaRPr lang="ru-RU" sz="1200" dirty="0" smtClean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444" y="5335197"/>
                  <a:ext cx="102592" cy="2708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2941" r="-8823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Прямая со стрелкой 192"/>
            <p:cNvCxnSpPr/>
            <p:nvPr/>
          </p:nvCxnSpPr>
          <p:spPr bwMode="auto">
            <a:xfrm>
              <a:off x="6031280" y="4194801"/>
              <a:ext cx="1" cy="627645"/>
            </a:xfrm>
            <a:prstGeom prst="straightConnector1">
              <a:avLst/>
            </a:prstGeom>
            <a:noFill/>
            <a:ln w="25400" cap="flat" cmpd="sng" algn="ctr">
              <a:solidFill>
                <a:srgbClr val="012CE3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6524567" y="4518972"/>
                  <a:ext cx="102592" cy="270843"/>
                </a:xfrm>
                <a:prstGeom prst="rect">
                  <a:avLst/>
                </a:prstGeom>
                <a:noFill/>
              </p:spPr>
              <p:txBody>
                <a:bodyPr wrap="squar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1200" b="0" i="1" smtClean="0"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</m:oMath>
                    </m:oMathPara>
                  </a14:m>
                  <a:endParaRPr lang="ru-RU" sz="1200" dirty="0" smtClean="0"/>
                </a:p>
              </p:txBody>
            </p:sp>
          </mc:Choice>
          <mc:Fallback xmlns=""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4567" y="4518972"/>
                  <a:ext cx="102592" cy="270843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52941" r="-8823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6090589" y="4555532"/>
                  <a:ext cx="102592" cy="270843"/>
                </a:xfrm>
                <a:prstGeom prst="rect">
                  <a:avLst/>
                </a:prstGeom>
                <a:noFill/>
              </p:spPr>
              <p:txBody>
                <a:bodyPr wrap="squar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200" b="0" i="1" smtClean="0"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</m:oMath>
                    </m:oMathPara>
                  </a14:m>
                  <a:endParaRPr lang="ru-RU" sz="1200" dirty="0" smtClean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589" y="4555532"/>
                  <a:ext cx="102592" cy="270843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35294" r="-8823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" name="Прямая со стрелкой 195"/>
            <p:cNvCxnSpPr/>
            <p:nvPr/>
          </p:nvCxnSpPr>
          <p:spPr bwMode="auto">
            <a:xfrm flipH="1">
              <a:off x="5638161" y="4502688"/>
              <a:ext cx="2834" cy="329032"/>
            </a:xfrm>
            <a:prstGeom prst="straightConnector1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  <a:headEnd type="none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/>
                <p:cNvSpPr txBox="1"/>
                <p:nvPr/>
              </p:nvSpPr>
              <p:spPr>
                <a:xfrm>
                  <a:off x="5692107" y="4567518"/>
                  <a:ext cx="102592" cy="286810"/>
                </a:xfrm>
                <a:prstGeom prst="rect">
                  <a:avLst/>
                </a:prstGeom>
                <a:noFill/>
              </p:spPr>
              <p:txBody>
                <a:bodyPr wrap="square" lIns="0" tIns="36576" rIns="0" bIns="0" rtlCol="0">
                  <a:spAutoFit/>
                </a:bodyPr>
                <a:lstStyle/>
                <a:p>
                  <a:pPr>
                    <a:lnSpc>
                      <a:spcPct val="85000"/>
                    </a:lnSpc>
                    <a:spcAft>
                      <a:spcPts val="600"/>
                    </a:spcAft>
                    <a:buClr>
                      <a:schemeClr val="accent2"/>
                    </a:buClr>
                    <a:buSzPct val="7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ru-RU" sz="1200" b="0" i="1" smtClean="0">
                                <a:latin typeface="Cambria Math" panose="02040503050406030204" pitchFamily="18" charset="0"/>
                              </a:rPr>
                              <m:t>П</m:t>
                            </m:r>
                          </m:sub>
                        </m:sSub>
                      </m:oMath>
                    </m:oMathPara>
                  </a14:m>
                  <a:endParaRPr lang="ru-RU" sz="1200" dirty="0" smtClean="0"/>
                </a:p>
              </p:txBody>
            </p:sp>
          </mc:Choice>
          <mc:Fallback xmlns="">
            <p:sp>
              <p:nvSpPr>
                <p:cNvPr id="197" name="TextBox 1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07" y="4567518"/>
                  <a:ext cx="102592" cy="286810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75000" r="-125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Прямая со стрелкой 197"/>
            <p:cNvCxnSpPr/>
            <p:nvPr/>
          </p:nvCxnSpPr>
          <p:spPr bwMode="auto">
            <a:xfrm flipH="1">
              <a:off x="3180837" y="3847446"/>
              <a:ext cx="2161155" cy="11232"/>
            </a:xfrm>
            <a:prstGeom prst="straightConnector1">
              <a:avLst/>
            </a:prstGeom>
            <a:noFill/>
            <a:ln w="25400" cap="flat" cmpd="sng" algn="ctr">
              <a:solidFill>
                <a:srgbClr val="012CE3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9" name="Соединительная линия уступом 198"/>
            <p:cNvCxnSpPr>
              <a:stCxn id="212" idx="4"/>
            </p:cNvCxnSpPr>
            <p:nvPr/>
          </p:nvCxnSpPr>
          <p:spPr bwMode="auto">
            <a:xfrm rot="5400000" flipH="1" flipV="1">
              <a:off x="3905488" y="2842510"/>
              <a:ext cx="2005363" cy="3784454"/>
            </a:xfrm>
            <a:prstGeom prst="bentConnector4">
              <a:avLst>
                <a:gd name="adj1" fmla="val -19949"/>
                <a:gd name="adj2" fmla="val 109734"/>
              </a:avLst>
            </a:prstGeom>
            <a:noFill/>
            <a:ln w="25400" cap="flat" cmpd="sng" algn="ctr">
              <a:solidFill>
                <a:srgbClr val="012CE3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200" name="Группа 199"/>
            <p:cNvGrpSpPr/>
            <p:nvPr/>
          </p:nvGrpSpPr>
          <p:grpSpPr>
            <a:xfrm>
              <a:off x="2845469" y="4881052"/>
              <a:ext cx="330200" cy="320319"/>
              <a:chOff x="1797050" y="4085848"/>
              <a:chExt cx="330200" cy="320319"/>
            </a:xfrm>
          </p:grpSpPr>
          <p:sp>
            <p:nvSpPr>
              <p:cNvPr id="217" name="Овал 216"/>
              <p:cNvSpPr/>
              <p:nvPr/>
            </p:nvSpPr>
            <p:spPr>
              <a:xfrm>
                <a:off x="1797050" y="4095750"/>
                <a:ext cx="330200" cy="310417"/>
              </a:xfrm>
              <a:prstGeom prst="ellipse">
                <a:avLst/>
              </a:prstGeom>
              <a:ln w="25400">
                <a:solidFill>
                  <a:srgbClr val="008000"/>
                </a:solidFill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ru-RU" dirty="0"/>
              </a:p>
            </p:txBody>
          </p:sp>
          <p:cxnSp>
            <p:nvCxnSpPr>
              <p:cNvPr id="218" name="Прямая соединительная линия 217"/>
              <p:cNvCxnSpPr>
                <a:stCxn id="217" idx="3"/>
                <a:endCxn id="217" idx="7"/>
              </p:cNvCxnSpPr>
              <p:nvPr/>
            </p:nvCxnSpPr>
            <p:spPr>
              <a:xfrm flipV="1">
                <a:off x="1845407" y="4141210"/>
                <a:ext cx="233486" cy="219497"/>
              </a:xfrm>
              <a:prstGeom prst="line">
                <a:avLst/>
              </a:prstGeom>
              <a:ln w="25400">
                <a:solidFill>
                  <a:srgbClr val="008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Прямая соединительная линия 218"/>
              <p:cNvCxnSpPr>
                <a:stCxn id="217" idx="1"/>
                <a:endCxn id="217" idx="5"/>
              </p:cNvCxnSpPr>
              <p:nvPr/>
            </p:nvCxnSpPr>
            <p:spPr>
              <a:xfrm>
                <a:off x="1845407" y="4141210"/>
                <a:ext cx="233486" cy="219497"/>
              </a:xfrm>
              <a:prstGeom prst="line">
                <a:avLst/>
              </a:prstGeom>
              <a:ln w="25400">
                <a:solidFill>
                  <a:srgbClr val="008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Равнобедренный треугольник 219"/>
              <p:cNvSpPr/>
              <p:nvPr/>
            </p:nvSpPr>
            <p:spPr>
              <a:xfrm rot="10800000">
                <a:off x="1863843" y="4141210"/>
                <a:ext cx="197644" cy="115607"/>
              </a:xfrm>
              <a:prstGeom prst="triangl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221" name="Хорда 220"/>
              <p:cNvSpPr/>
              <p:nvPr/>
            </p:nvSpPr>
            <p:spPr>
              <a:xfrm rot="9668681">
                <a:off x="1844372" y="4085848"/>
                <a:ext cx="218949" cy="193883"/>
              </a:xfrm>
              <a:prstGeom prst="chord">
                <a:avLst>
                  <a:gd name="adj1" fmla="val 2135264"/>
                  <a:gd name="adj2" fmla="val 11616487"/>
                </a:avLst>
              </a:prstGeom>
              <a:solidFill>
                <a:srgbClr val="008000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01" name="Блок-схема: процесс 200"/>
            <p:cNvSpPr/>
            <p:nvPr/>
          </p:nvSpPr>
          <p:spPr bwMode="auto">
            <a:xfrm>
              <a:off x="3644834" y="4839292"/>
              <a:ext cx="1232937" cy="403973"/>
            </a:xfrm>
            <a:prstGeom prst="flowChartProcess">
              <a:avLst/>
            </a:prstGeom>
            <a:solidFill>
              <a:srgbClr val="FFFFFF"/>
            </a:solidFill>
            <a:ln w="25400" cap="flat" cmpd="sng" algn="ctr">
              <a:solidFill>
                <a:srgbClr val="008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Корректирующее устройство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2" name="Прямая со стрелкой 201"/>
            <p:cNvCxnSpPr/>
            <p:nvPr/>
          </p:nvCxnSpPr>
          <p:spPr bwMode="auto">
            <a:xfrm flipH="1" flipV="1">
              <a:off x="3181043" y="5052022"/>
              <a:ext cx="466358" cy="1999"/>
            </a:xfrm>
            <a:prstGeom prst="straightConnector1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  <a:headEnd type="none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03" name="Блок-схема: процесс 202"/>
            <p:cNvSpPr/>
            <p:nvPr/>
          </p:nvSpPr>
          <p:spPr bwMode="auto">
            <a:xfrm>
              <a:off x="3658498" y="5397040"/>
              <a:ext cx="1232937" cy="403973"/>
            </a:xfrm>
            <a:prstGeom prst="flowChartProcess">
              <a:avLst/>
            </a:prstGeom>
            <a:solidFill>
              <a:srgbClr val="FFFFFF"/>
            </a:solidFill>
            <a:ln w="25400" cap="flat" cmpd="sng" algn="ctr">
              <a:solidFill>
                <a:srgbClr val="012CE3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Корректирующее устройство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4" name="Группа 203"/>
            <p:cNvGrpSpPr/>
            <p:nvPr/>
          </p:nvGrpSpPr>
          <p:grpSpPr>
            <a:xfrm>
              <a:off x="2850843" y="5427001"/>
              <a:ext cx="330200" cy="321628"/>
              <a:chOff x="1797050" y="4095750"/>
              <a:chExt cx="330200" cy="321628"/>
            </a:xfrm>
          </p:grpSpPr>
          <p:sp>
            <p:nvSpPr>
              <p:cNvPr id="212" name="Овал 211"/>
              <p:cNvSpPr/>
              <p:nvPr/>
            </p:nvSpPr>
            <p:spPr>
              <a:xfrm>
                <a:off x="1797050" y="4095750"/>
                <a:ext cx="330200" cy="310417"/>
              </a:xfrm>
              <a:prstGeom prst="ellipse">
                <a:avLst/>
              </a:prstGeom>
              <a:ln w="25400">
                <a:solidFill>
                  <a:srgbClr val="012CE3"/>
                </a:solidFill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ru-RU" dirty="0"/>
              </a:p>
            </p:txBody>
          </p:sp>
          <p:cxnSp>
            <p:nvCxnSpPr>
              <p:cNvPr id="213" name="Прямая соединительная линия 212"/>
              <p:cNvCxnSpPr>
                <a:stCxn id="212" idx="3"/>
                <a:endCxn id="212" idx="7"/>
              </p:cNvCxnSpPr>
              <p:nvPr/>
            </p:nvCxnSpPr>
            <p:spPr>
              <a:xfrm flipV="1">
                <a:off x="1845407" y="4141210"/>
                <a:ext cx="233486" cy="219497"/>
              </a:xfrm>
              <a:prstGeom prst="line">
                <a:avLst/>
              </a:prstGeom>
              <a:ln w="25400">
                <a:solidFill>
                  <a:srgbClr val="012CE3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Прямая соединительная линия 213"/>
              <p:cNvCxnSpPr>
                <a:stCxn id="212" idx="1"/>
                <a:endCxn id="212" idx="5"/>
              </p:cNvCxnSpPr>
              <p:nvPr/>
            </p:nvCxnSpPr>
            <p:spPr>
              <a:xfrm>
                <a:off x="1845407" y="4141210"/>
                <a:ext cx="233486" cy="219497"/>
              </a:xfrm>
              <a:prstGeom prst="line">
                <a:avLst/>
              </a:prstGeom>
              <a:ln w="25400">
                <a:solidFill>
                  <a:srgbClr val="012CE3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Равнобедренный треугольник 214"/>
              <p:cNvSpPr/>
              <p:nvPr/>
            </p:nvSpPr>
            <p:spPr>
              <a:xfrm>
                <a:off x="1864519" y="4255487"/>
                <a:ext cx="197644" cy="115607"/>
              </a:xfrm>
              <a:prstGeom prst="triangle">
                <a:avLst/>
              </a:prstGeom>
              <a:solidFill>
                <a:srgbClr val="012CE3"/>
              </a:solidFill>
              <a:ln>
                <a:solidFill>
                  <a:srgbClr val="012CE3"/>
                </a:solidFill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216" name="Хорда 215"/>
              <p:cNvSpPr/>
              <p:nvPr/>
            </p:nvSpPr>
            <p:spPr>
              <a:xfrm rot="20264211">
                <a:off x="1859877" y="4223495"/>
                <a:ext cx="218949" cy="193883"/>
              </a:xfrm>
              <a:prstGeom prst="chord">
                <a:avLst>
                  <a:gd name="adj1" fmla="val 2135264"/>
                  <a:gd name="adj2" fmla="val 11616487"/>
                </a:avLst>
              </a:prstGeom>
              <a:solidFill>
                <a:srgbClr val="012CE3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ru-RU" dirty="0"/>
              </a:p>
            </p:txBody>
          </p:sp>
        </p:grpSp>
        <p:cxnSp>
          <p:nvCxnSpPr>
            <p:cNvPr id="205" name="Прямая со стрелкой 204"/>
            <p:cNvCxnSpPr/>
            <p:nvPr/>
          </p:nvCxnSpPr>
          <p:spPr bwMode="auto">
            <a:xfrm flipH="1">
              <a:off x="2484862" y="5582209"/>
              <a:ext cx="382474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12CE3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Прямоугольник 205"/>
                <p:cNvSpPr/>
                <p:nvPr/>
              </p:nvSpPr>
              <p:spPr>
                <a:xfrm>
                  <a:off x="2050196" y="5385711"/>
                  <a:ext cx="425110" cy="392405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012CE3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00" i="1"/>
                          <m:t>d</m:t>
                        </m:r>
                        <m:r>
                          <m:rPr>
                            <m:nor/>
                          </m:rPr>
                          <a:rPr lang="ru-RU" sz="1000" i="1" baseline="-25000"/>
                          <m:t>л,п</m:t>
                        </m:r>
                      </m:oMath>
                    </m:oMathPara>
                  </a14:m>
                  <a:endParaRPr lang="ru-RU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6" name="Прямоугольник 2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0196" y="5385711"/>
                  <a:ext cx="425110" cy="392405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/>
                  </a:stretch>
                </a:blipFill>
                <a:ln w="25400" cap="flat" cmpd="sng" algn="ctr">
                  <a:solidFill>
                    <a:srgbClr val="012CE3"/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7" name="Соединительная линия уступом 206"/>
            <p:cNvCxnSpPr/>
            <p:nvPr/>
          </p:nvCxnSpPr>
          <p:spPr bwMode="auto">
            <a:xfrm rot="10800000">
              <a:off x="2437383" y="4186404"/>
              <a:ext cx="390680" cy="863417"/>
            </a:xfrm>
            <a:prstGeom prst="bentConnector2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8" name="Прямая со стрелкой 207"/>
            <p:cNvCxnSpPr/>
            <p:nvPr/>
          </p:nvCxnSpPr>
          <p:spPr bwMode="auto">
            <a:xfrm flipH="1" flipV="1">
              <a:off x="3195365" y="5583344"/>
              <a:ext cx="466358" cy="1999"/>
            </a:xfrm>
            <a:prstGeom prst="straightConnector1">
              <a:avLst/>
            </a:prstGeom>
            <a:noFill/>
            <a:ln w="25400" cap="flat" cmpd="sng" algn="ctr">
              <a:solidFill>
                <a:srgbClr val="012CE3"/>
              </a:solidFill>
              <a:prstDash val="solid"/>
              <a:headEnd type="none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9" name="Соединительная линия уступом 208"/>
            <p:cNvCxnSpPr/>
            <p:nvPr/>
          </p:nvCxnSpPr>
          <p:spPr bwMode="auto">
            <a:xfrm flipV="1">
              <a:off x="3010569" y="4496891"/>
              <a:ext cx="2627594" cy="388126"/>
            </a:xfrm>
            <a:prstGeom prst="bentConnector3">
              <a:avLst>
                <a:gd name="adj1" fmla="val -25"/>
              </a:avLst>
            </a:prstGeom>
            <a:noFill/>
            <a:ln w="25400" cap="flat" cmpd="sng" algn="ctr">
              <a:solidFill>
                <a:srgbClr val="008000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0" name="Прямая со стрелкой 209"/>
            <p:cNvCxnSpPr/>
            <p:nvPr/>
          </p:nvCxnSpPr>
          <p:spPr bwMode="auto">
            <a:xfrm>
              <a:off x="6461126" y="4194801"/>
              <a:ext cx="1" cy="627645"/>
            </a:xfrm>
            <a:prstGeom prst="straightConnector1">
              <a:avLst/>
            </a:prstGeom>
            <a:noFill/>
            <a:ln w="25400" cap="flat" cmpd="sng" algn="ctr">
              <a:solidFill>
                <a:srgbClr val="012CE3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Прямоугольник 210"/>
                <p:cNvSpPr/>
                <p:nvPr/>
              </p:nvSpPr>
              <p:spPr>
                <a:xfrm>
                  <a:off x="6774783" y="3455056"/>
                  <a:ext cx="31290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i="1"/>
                          <m:t>d</m:t>
                        </m:r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211" name="Прямоугольник 2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783" y="3455056"/>
                  <a:ext cx="312906" cy="276999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Прямоугольник 1"/>
          <p:cNvSpPr/>
          <p:nvPr/>
        </p:nvSpPr>
        <p:spPr>
          <a:xfrm>
            <a:off x="2291959" y="5583880"/>
            <a:ext cx="4853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j-lt"/>
                <a:ea typeface="Calibri" panose="020F0502020204030204" pitchFamily="34" charset="0"/>
              </a:rPr>
              <a:t>Структурная схема группового управления 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98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Заголовок 1"/>
          <p:cNvSpPr>
            <a:spLocks noGrp="1"/>
          </p:cNvSpPr>
          <p:nvPr>
            <p:ph type="title"/>
          </p:nvPr>
        </p:nvSpPr>
        <p:spPr>
          <a:xfrm>
            <a:off x="467787" y="331090"/>
            <a:ext cx="8229600" cy="900112"/>
          </a:xfrm>
        </p:spPr>
        <p:txBody>
          <a:bodyPr/>
          <a:lstStyle/>
          <a:p>
            <a:r>
              <a:rPr lang="ru-RU" kern="0" dirty="0" smtClean="0">
                <a:solidFill>
                  <a:srgbClr val="00337D"/>
                </a:solidFill>
              </a:rPr>
              <a:t>Математическая </a:t>
            </a:r>
            <a:r>
              <a:rPr lang="ru-RU" kern="0" dirty="0">
                <a:solidFill>
                  <a:srgbClr val="00337D"/>
                </a:solidFill>
              </a:rPr>
              <a:t>модель мобильного робота</a:t>
            </a:r>
            <a:r>
              <a:rPr lang="ru-RU" dirty="0"/>
              <a:t/>
            </a:r>
            <a:br>
              <a:rPr lang="ru-RU" dirty="0"/>
            </a:br>
            <a:endParaRPr lang="ru-RU" altLang="ru-RU" kern="0" dirty="0">
              <a:solidFill>
                <a:srgbClr val="00337D"/>
              </a:solidFill>
            </a:endParaRPr>
          </a:p>
        </p:txBody>
      </p:sp>
      <p:sp>
        <p:nvSpPr>
          <p:cNvPr id="137" name="Прямоугольник 136"/>
          <p:cNvSpPr/>
          <p:nvPr/>
        </p:nvSpPr>
        <p:spPr>
          <a:xfrm>
            <a:off x="7759701" y="6268213"/>
            <a:ext cx="928688" cy="58978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138" name="Рисунок 1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34" y="6268213"/>
            <a:ext cx="1024578" cy="589787"/>
          </a:xfrm>
          <a:prstGeom prst="rect">
            <a:avLst/>
          </a:prstGeom>
        </p:spPr>
      </p:pic>
      <p:grpSp>
        <p:nvGrpSpPr>
          <p:cNvPr id="83" name="Группа 82"/>
          <p:cNvGrpSpPr/>
          <p:nvPr/>
        </p:nvGrpSpPr>
        <p:grpSpPr>
          <a:xfrm>
            <a:off x="124228" y="1015969"/>
            <a:ext cx="8764984" cy="1124895"/>
            <a:chOff x="1562367" y="2231379"/>
            <a:chExt cx="7305778" cy="1124895"/>
          </a:xfrm>
        </p:grpSpPr>
        <p:cxnSp>
          <p:nvCxnSpPr>
            <p:cNvPr id="84" name="Прямая со стрелкой 83"/>
            <p:cNvCxnSpPr/>
            <p:nvPr/>
          </p:nvCxnSpPr>
          <p:spPr bwMode="auto">
            <a:xfrm flipH="1">
              <a:off x="1633224" y="2576707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5" name="Прямая со стрелкой 84"/>
            <p:cNvCxnSpPr/>
            <p:nvPr/>
          </p:nvCxnSpPr>
          <p:spPr bwMode="auto">
            <a:xfrm flipH="1">
              <a:off x="1639995" y="3111452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86" name="Блок-схема: процесс 85"/>
            <p:cNvSpPr/>
            <p:nvPr/>
          </p:nvSpPr>
          <p:spPr bwMode="auto">
            <a:xfrm>
              <a:off x="3783683" y="2384447"/>
              <a:ext cx="1292366" cy="403973"/>
            </a:xfrm>
            <a:prstGeom prst="flowChartProcess">
              <a:avLst/>
            </a:prstGeom>
            <a:solidFill>
              <a:srgbClr val="FFFFFF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Модель правого двигателя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Блок-схема: процесс 86"/>
            <p:cNvSpPr/>
            <p:nvPr/>
          </p:nvSpPr>
          <p:spPr bwMode="auto">
            <a:xfrm>
              <a:off x="3792414" y="2923160"/>
              <a:ext cx="1292366" cy="403973"/>
            </a:xfrm>
            <a:prstGeom prst="flowChartProcess">
              <a:avLst/>
            </a:prstGeom>
            <a:solidFill>
              <a:srgbClr val="FFFFFF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000" dirty="0">
                  <a:latin typeface="Arial" panose="020B0604020202020204" pitchFamily="34" charset="0"/>
                  <a:cs typeface="Arial" panose="020B0604020202020204" pitchFamily="34" charset="0"/>
                </a:rPr>
                <a:t>Модель </a:t>
              </a:r>
              <a:r>
                <a:rPr lang="ru-RU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левого двигателя</a:t>
              </a:r>
              <a:endParaRPr lang="ru-RU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8" name="Прямая со стрелкой 87"/>
            <p:cNvCxnSpPr/>
            <p:nvPr/>
          </p:nvCxnSpPr>
          <p:spPr bwMode="auto">
            <a:xfrm flipH="1">
              <a:off x="3358974" y="2574872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Прямоугольник 88"/>
                <p:cNvSpPr/>
                <p:nvPr/>
              </p:nvSpPr>
              <p:spPr>
                <a:xfrm>
                  <a:off x="3373053" y="2231379"/>
                  <a:ext cx="42370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6" name="Прямоугольник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053" y="2231379"/>
                  <a:ext cx="42370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Прямая со стрелкой 89"/>
            <p:cNvCxnSpPr/>
            <p:nvPr/>
          </p:nvCxnSpPr>
          <p:spPr bwMode="auto">
            <a:xfrm flipH="1">
              <a:off x="3343214" y="3118795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Прямоугольник 90"/>
                <p:cNvSpPr/>
                <p:nvPr/>
              </p:nvSpPr>
              <p:spPr>
                <a:xfrm>
                  <a:off x="3381917" y="2784660"/>
                  <a:ext cx="410497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64" name="Прямоугольник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1917" y="2784660"/>
                  <a:ext cx="41049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Прямая со стрелкой 91"/>
            <p:cNvCxnSpPr/>
            <p:nvPr/>
          </p:nvCxnSpPr>
          <p:spPr bwMode="auto">
            <a:xfrm flipH="1">
              <a:off x="5086102" y="2578543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Прямоугольник 92"/>
                <p:cNvSpPr/>
                <p:nvPr/>
              </p:nvSpPr>
              <p:spPr>
                <a:xfrm>
                  <a:off x="5124828" y="2273490"/>
                  <a:ext cx="41966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67" name="Прямоугольник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828" y="2273490"/>
                  <a:ext cx="419666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Прямая со стрелкой 93"/>
            <p:cNvCxnSpPr/>
            <p:nvPr/>
          </p:nvCxnSpPr>
          <p:spPr bwMode="auto">
            <a:xfrm flipH="1">
              <a:off x="5081737" y="3122466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Прямоугольник 94"/>
                <p:cNvSpPr/>
                <p:nvPr/>
              </p:nvSpPr>
              <p:spPr>
                <a:xfrm>
                  <a:off x="5076048" y="2824527"/>
                  <a:ext cx="40068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75" name="Прямоугольник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48" y="2824527"/>
                  <a:ext cx="400686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Блок-схема: процесс 95"/>
            <p:cNvSpPr/>
            <p:nvPr/>
          </p:nvSpPr>
          <p:spPr bwMode="auto">
            <a:xfrm>
              <a:off x="2091100" y="2384447"/>
              <a:ext cx="1244900" cy="947956"/>
            </a:xfrm>
            <a:prstGeom prst="flowChartProcess">
              <a:avLst/>
            </a:prstGeom>
            <a:solidFill>
              <a:srgbClr val="FFFFFF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Преобразователь скоростей</a:t>
              </a:r>
              <a:endParaRPr lang="ru-R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Блок-схема: процесс 96"/>
            <p:cNvSpPr/>
            <p:nvPr/>
          </p:nvSpPr>
          <p:spPr bwMode="auto">
            <a:xfrm>
              <a:off x="5498513" y="2387569"/>
              <a:ext cx="1244900" cy="947956"/>
            </a:xfrm>
            <a:prstGeom prst="flowChartProcess">
              <a:avLst/>
            </a:prstGeom>
            <a:solidFill>
              <a:srgbClr val="FFFFFF"/>
            </a:solidFill>
            <a:ln w="25400" cap="flat" cmpd="sng" algn="ctr">
              <a:solidFill>
                <a:srgbClr val="91278F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Модель динамики робота</a:t>
              </a:r>
              <a:endParaRPr lang="ru-R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8" name="Прямая со стрелкой 97"/>
            <p:cNvCxnSpPr/>
            <p:nvPr/>
          </p:nvCxnSpPr>
          <p:spPr bwMode="auto">
            <a:xfrm flipH="1">
              <a:off x="6754115" y="2582214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Прямоугольник 98"/>
                <p:cNvSpPr/>
                <p:nvPr/>
              </p:nvSpPr>
              <p:spPr>
                <a:xfrm>
                  <a:off x="6792841" y="2277161"/>
                  <a:ext cx="43954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ru-RU" sz="1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80" name="Прямоугольник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841" y="2277161"/>
                  <a:ext cx="439544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Прямая со стрелкой 99"/>
            <p:cNvCxnSpPr/>
            <p:nvPr/>
          </p:nvCxnSpPr>
          <p:spPr bwMode="auto">
            <a:xfrm flipH="1">
              <a:off x="6749750" y="3126137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Прямоугольник 100"/>
                <p:cNvSpPr/>
                <p:nvPr/>
              </p:nvSpPr>
              <p:spPr>
                <a:xfrm>
                  <a:off x="6788476" y="2821084"/>
                  <a:ext cx="421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ru-RU" sz="1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83" name="Прямоугольник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476" y="2821084"/>
                  <a:ext cx="421910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Блок-схема: процесс 101"/>
            <p:cNvSpPr/>
            <p:nvPr/>
          </p:nvSpPr>
          <p:spPr bwMode="auto">
            <a:xfrm>
              <a:off x="7183190" y="2408318"/>
              <a:ext cx="1244900" cy="947956"/>
            </a:xfrm>
            <a:prstGeom prst="flowChartProcess">
              <a:avLst/>
            </a:prstGeom>
            <a:solidFill>
              <a:srgbClr val="FFFFFF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ru-RU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Модель кинематики робота</a:t>
              </a:r>
              <a:endParaRPr lang="ru-R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Прямоугольник 102"/>
                <p:cNvSpPr/>
                <p:nvPr/>
              </p:nvSpPr>
              <p:spPr>
                <a:xfrm>
                  <a:off x="1562367" y="2779242"/>
                  <a:ext cx="34355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103" name="Прямоугольник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2367" y="2779242"/>
                  <a:ext cx="343556" cy="276999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Прямоугольник 103"/>
                <p:cNvSpPr/>
                <p:nvPr/>
              </p:nvSpPr>
              <p:spPr>
                <a:xfrm>
                  <a:off x="1581376" y="2248631"/>
                  <a:ext cx="32900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104" name="Прямоугольник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376" y="2248631"/>
                  <a:ext cx="329001" cy="276999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Прямая со стрелкой 104"/>
            <p:cNvCxnSpPr/>
            <p:nvPr/>
          </p:nvCxnSpPr>
          <p:spPr bwMode="auto">
            <a:xfrm flipH="1">
              <a:off x="8434705" y="2589684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Прямоугольник 105"/>
                <p:cNvSpPr/>
                <p:nvPr/>
              </p:nvSpPr>
              <p:spPr>
                <a:xfrm>
                  <a:off x="8444632" y="2302778"/>
                  <a:ext cx="31438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88" name="Прямоугольник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632" y="2302778"/>
                  <a:ext cx="314380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Прямая со стрелкой 106"/>
            <p:cNvCxnSpPr/>
            <p:nvPr/>
          </p:nvCxnSpPr>
          <p:spPr bwMode="auto">
            <a:xfrm flipH="1">
              <a:off x="8425975" y="2860291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Прямоугольник 107"/>
                <p:cNvSpPr/>
                <p:nvPr/>
              </p:nvSpPr>
              <p:spPr>
                <a:xfrm>
                  <a:off x="8422668" y="2583292"/>
                  <a:ext cx="317138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90" name="Прямоугольник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668" y="2583292"/>
                  <a:ext cx="31713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Прямая со стрелкой 108"/>
            <p:cNvCxnSpPr/>
            <p:nvPr/>
          </p:nvCxnSpPr>
          <p:spPr bwMode="auto">
            <a:xfrm flipH="1">
              <a:off x="8422668" y="3140270"/>
              <a:ext cx="433440" cy="367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headEnd type="arrow"/>
              <a:tailEnd type="non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Прямоугольник 109"/>
                <p:cNvSpPr/>
                <p:nvPr/>
              </p:nvSpPr>
              <p:spPr>
                <a:xfrm>
                  <a:off x="8414351" y="2858886"/>
                  <a:ext cx="339195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1200" i="1"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ru-RU" sz="1200" dirty="0"/>
                </a:p>
              </p:txBody>
            </p:sp>
          </mc:Choice>
          <mc:Fallback xmlns="">
            <p:sp>
              <p:nvSpPr>
                <p:cNvPr id="92" name="Прямоугольник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351" y="2858886"/>
                  <a:ext cx="339195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Группа 13"/>
          <p:cNvGrpSpPr/>
          <p:nvPr/>
        </p:nvGrpSpPr>
        <p:grpSpPr>
          <a:xfrm>
            <a:off x="497632" y="2294384"/>
            <a:ext cx="10655566" cy="1287754"/>
            <a:chOff x="584949" y="2293201"/>
            <a:chExt cx="10655566" cy="1287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Прямоугольник 3"/>
                <p:cNvSpPr/>
                <p:nvPr/>
              </p:nvSpPr>
              <p:spPr>
                <a:xfrm>
                  <a:off x="4515681" y="2384006"/>
                  <a:ext cx="6724834" cy="10926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2430780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en-US" sz="13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ru-RU" sz="1300" i="1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ctrlPr>
                            <a:rPr lang="ru-RU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ru-RU" sz="13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ru-RU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ru-RU" sz="1300" i="1">
                          <a:latin typeface="Cambria Math" panose="02040503050406030204" pitchFamily="18" charset="0"/>
                        </a:rPr>
                        <m:t>∙ </m:t>
                      </m:r>
                      <m:r>
                        <a:rPr lang="ru-RU" sz="13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sz="1300" i="1">
                          <a:latin typeface="Cambria Math" panose="02040503050406030204" pitchFamily="18" charset="0"/>
                        </a:rPr>
                        <m:t>/ 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ru-RU" sz="1300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indent="2430780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lang="ru-RU" sz="13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ru-RU" sz="1300" i="1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ctrlPr>
                            <a:rPr lang="ru-RU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ru-RU" sz="13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ru-RU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ru-RU" sz="1300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sz="1300" i="1">
                          <a:latin typeface="Cambria Math" panose="02040503050406030204" pitchFamily="18" charset="0"/>
                        </a:rPr>
                        <m:t> / 2</m:t>
                      </m:r>
                    </m:oMath>
                  </a14:m>
                  <a:r>
                    <a:rPr lang="ru-RU" sz="1300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indent="2430780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sz="1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sz="1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ru-RU" sz="1300" i="1">
                          <a:latin typeface="Cambria Math" panose="02040503050406030204" pitchFamily="18" charset="0"/>
                        </a:rPr>
                        <m:t>′∙</m:t>
                      </m:r>
                      <m:func>
                        <m:funcPr>
                          <m:ctrlPr>
                            <a:rPr lang="ru-RU" sz="13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ru-RU" sz="13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a14:m>
                  <a:r>
                    <a:rPr lang="ru-RU" sz="1300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indent="2430780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sz="1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1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ru-RU" sz="1300" i="1">
                          <a:latin typeface="Cambria Math" panose="02040503050406030204" pitchFamily="18" charset="0"/>
                        </a:rPr>
                        <m:t>′∙</m:t>
                      </m:r>
                      <m:func>
                        <m:funcPr>
                          <m:ctrlPr>
                            <a:rPr lang="ru-RU" sz="13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sz="13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a14:m>
                  <a:r>
                    <a:rPr lang="ru-RU" sz="1300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indent="2430780">
                    <a:spcAft>
                      <a:spcPts val="0"/>
                    </a:spcAft>
                  </a:pPr>
                  <a:r>
                    <a:rPr lang="ru-RU" sz="1300" i="1" dirty="0"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sz="1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3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ru-RU" sz="13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ru-RU" sz="13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 sz="13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ru-RU" sz="13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Прямоугольник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681" y="2384006"/>
                  <a:ext cx="6724834" cy="1092607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t="-55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Прямоугольник 4"/>
                <p:cNvSpPr/>
                <p:nvPr/>
              </p:nvSpPr>
              <p:spPr>
                <a:xfrm>
                  <a:off x="2657886" y="2304131"/>
                  <a:ext cx="1769139" cy="12768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𝐿</m:t>
                        </m:r>
                        <m:f>
                          <m:f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𝑑𝑖</m:t>
                            </m:r>
                          </m:num>
                          <m:den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ru-RU" sz="13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дв</m:t>
                            </m:r>
                          </m:sub>
                        </m:sSub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ru-RU" sz="13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дв</m:t>
                            </m:r>
                          </m:sub>
                        </m:sSub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ru-RU" sz="13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ru-RU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3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ru-RU" sz="1300" i="1">
                                    <a:latin typeface="Cambria Math" panose="02040503050406030204" pitchFamily="18" charset="0"/>
                                  </a:rPr>
                                  <m:t>дв</m:t>
                                </m:r>
                              </m:sub>
                            </m:sSub>
                          </m:num>
                          <m:den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дв</m:t>
                            </m:r>
                          </m:sub>
                        </m:s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1300" i="1">
                                <a:latin typeface="Cambria Math" panose="02040503050406030204" pitchFamily="18" charset="0"/>
                              </a:rPr>
                              <m:t>н</m:t>
                            </m:r>
                          </m:sub>
                        </m:sSub>
                        <m:r>
                          <a:rPr lang="ru-RU" sz="1300" i="1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ru-RU" sz="13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Прямоугольник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7886" y="2304131"/>
                  <a:ext cx="1769139" cy="1276824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Группа 11"/>
            <p:cNvGrpSpPr/>
            <p:nvPr/>
          </p:nvGrpSpPr>
          <p:grpSpPr>
            <a:xfrm>
              <a:off x="584949" y="2293201"/>
              <a:ext cx="8218404" cy="1287754"/>
              <a:chOff x="584949" y="2293201"/>
              <a:chExt cx="8218404" cy="12877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Прямоугольник 5"/>
                  <p:cNvSpPr/>
                  <p:nvPr/>
                </p:nvSpPr>
                <p:spPr>
                  <a:xfrm>
                    <a:off x="4701655" y="2506340"/>
                    <a:ext cx="1946430" cy="87402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eqArr>
                            <m:eqArrPr>
                              <m:ctrlPr>
                                <a:rPr lang="ru-RU" sz="13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13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3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ru-RU" sz="13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ru-RU" sz="13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ru-RU" sz="13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r>
                                <a:rPr lang="ru-RU" sz="1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sz="13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ru-RU" sz="13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ru-RU" sz="13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ru-RU" sz="1300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ru-RU" sz="13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13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ru-RU" sz="13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130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r>
                                <a:rPr lang="ru-RU" sz="13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oMath>
                      </m:oMathPara>
                    </a14:m>
                    <a:endParaRPr lang="ru-RU" sz="1300" dirty="0"/>
                  </a:p>
                </p:txBody>
              </p:sp>
            </mc:Choice>
            <mc:Fallback xmlns="">
              <p:sp>
                <p:nvSpPr>
                  <p:cNvPr id="6" name="Прямоугольник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1655" y="2506340"/>
                    <a:ext cx="1946430" cy="874022"/>
                  </a:xfrm>
                  <a:prstGeom prst="rect">
                    <a:avLst/>
                  </a:prstGeom>
                  <a:blipFill rotWithShape="0"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Прямоугольник 9"/>
                  <p:cNvSpPr/>
                  <p:nvPr/>
                </p:nvSpPr>
                <p:spPr>
                  <a:xfrm>
                    <a:off x="584949" y="2533267"/>
                    <a:ext cx="1549719" cy="85254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ru-RU" sz="13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ru-RU" sz="1300" i="1">
                              <a:latin typeface="Cambria Math" panose="02040503050406030204" pitchFamily="18" charset="0"/>
                            </a:rPr>
                            <m:t>,</m:t>
                          </m:r>
                        </m:oMath>
                      </m:oMathPara>
                    </a14:m>
                    <a:endParaRPr lang="ru-RU" sz="13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ru-RU" sz="13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ru-RU" sz="13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ru-RU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ru-RU" sz="1300" i="1">
                              <a:latin typeface="Cambria Math" panose="02040503050406030204" pitchFamily="18" charset="0"/>
                            </a:rPr>
                            <m:t>.</m:t>
                          </m:r>
                        </m:oMath>
                      </m:oMathPara>
                    </a14:m>
                    <a:endParaRPr lang="ru-RU" sz="13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Прямоугольник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949" y="2533267"/>
                    <a:ext cx="1549719" cy="852541"/>
                  </a:xfrm>
                  <a:prstGeom prst="rect">
                    <a:avLst/>
                  </a:prstGeom>
                  <a:blipFill rotWithShape="0"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5" name="Блок-схема: процесс 124"/>
              <p:cNvSpPr/>
              <p:nvPr/>
            </p:nvSpPr>
            <p:spPr bwMode="auto">
              <a:xfrm>
                <a:off x="6872952" y="2293201"/>
                <a:ext cx="1930401" cy="1287754"/>
              </a:xfrm>
              <a:prstGeom prst="flowChartProcess">
                <a:avLst/>
              </a:prstGeom>
              <a:noFill/>
              <a:ln w="15875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ru-RU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72" name="Блок-схема: процесс 171"/>
          <p:cNvSpPr/>
          <p:nvPr/>
        </p:nvSpPr>
        <p:spPr bwMode="auto">
          <a:xfrm>
            <a:off x="4614338" y="2300381"/>
            <a:ext cx="1930401" cy="1287754"/>
          </a:xfrm>
          <a:prstGeom prst="flowChartProcess">
            <a:avLst/>
          </a:prstGeom>
          <a:noFill/>
          <a:ln w="15875" cap="flat" cmpd="sng" algn="ctr">
            <a:solidFill>
              <a:srgbClr val="91278F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ru-R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Блок-схема: процесс 172"/>
          <p:cNvSpPr/>
          <p:nvPr/>
        </p:nvSpPr>
        <p:spPr bwMode="auto">
          <a:xfrm>
            <a:off x="2467830" y="2294384"/>
            <a:ext cx="1930401" cy="1287754"/>
          </a:xfrm>
          <a:prstGeom prst="flowChartProcess">
            <a:avLst/>
          </a:prstGeom>
          <a:noFill/>
          <a:ln w="15875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ru-R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Блок-схема: процесс 173"/>
          <p:cNvSpPr/>
          <p:nvPr/>
        </p:nvSpPr>
        <p:spPr bwMode="auto">
          <a:xfrm>
            <a:off x="318901" y="2289451"/>
            <a:ext cx="1930401" cy="1287754"/>
          </a:xfrm>
          <a:prstGeom prst="flowChartProcess">
            <a:avLst/>
          </a:prstGeom>
          <a:noFill/>
          <a:ln w="15875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ru-R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5" name="Группа 174"/>
          <p:cNvGrpSpPr/>
          <p:nvPr/>
        </p:nvGrpSpPr>
        <p:grpSpPr>
          <a:xfrm>
            <a:off x="5846864" y="3793051"/>
            <a:ext cx="2589779" cy="2301379"/>
            <a:chOff x="821323" y="1695330"/>
            <a:chExt cx="3949613" cy="3657106"/>
          </a:xfrm>
        </p:grpSpPr>
        <p:grpSp>
          <p:nvGrpSpPr>
            <p:cNvPr id="177" name="Группа 176"/>
            <p:cNvGrpSpPr/>
            <p:nvPr/>
          </p:nvGrpSpPr>
          <p:grpSpPr>
            <a:xfrm>
              <a:off x="821323" y="1695330"/>
              <a:ext cx="3949613" cy="3657106"/>
              <a:chOff x="697008" y="1719576"/>
              <a:chExt cx="3949613" cy="3657106"/>
            </a:xfrm>
          </p:grpSpPr>
          <p:sp>
            <p:nvSpPr>
              <p:cNvPr id="255" name="Прямоугольник 254"/>
              <p:cNvSpPr/>
              <p:nvPr/>
            </p:nvSpPr>
            <p:spPr>
              <a:xfrm>
                <a:off x="819105" y="5007350"/>
                <a:ext cx="351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</a:t>
                </a:r>
                <a:endParaRPr lang="ru-RU" dirty="0"/>
              </a:p>
            </p:txBody>
          </p:sp>
          <p:grpSp>
            <p:nvGrpSpPr>
              <p:cNvPr id="256" name="Группа 255"/>
              <p:cNvGrpSpPr/>
              <p:nvPr/>
            </p:nvGrpSpPr>
            <p:grpSpPr>
              <a:xfrm>
                <a:off x="697008" y="1719576"/>
                <a:ext cx="3949613" cy="3570746"/>
                <a:chOff x="714652" y="1719576"/>
                <a:chExt cx="3949613" cy="3570746"/>
              </a:xfrm>
            </p:grpSpPr>
            <p:grpSp>
              <p:nvGrpSpPr>
                <p:cNvPr id="259" name="Группа 258"/>
                <p:cNvGrpSpPr/>
                <p:nvPr/>
              </p:nvGrpSpPr>
              <p:grpSpPr>
                <a:xfrm rot="19667633">
                  <a:off x="1887335" y="2869480"/>
                  <a:ext cx="1532117" cy="1449222"/>
                  <a:chOff x="2556878" y="2236439"/>
                  <a:chExt cx="1532117" cy="1449222"/>
                </a:xfrm>
              </p:grpSpPr>
              <p:sp>
                <p:nvSpPr>
                  <p:cNvPr id="286" name="Прямоугольник 285"/>
                  <p:cNvSpPr/>
                  <p:nvPr/>
                </p:nvSpPr>
                <p:spPr>
                  <a:xfrm>
                    <a:off x="3007227" y="2236439"/>
                    <a:ext cx="344202" cy="162308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 lang="ru-RU" sz="1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7" name="Прямоугольник 286"/>
                  <p:cNvSpPr/>
                  <p:nvPr/>
                </p:nvSpPr>
                <p:spPr>
                  <a:xfrm>
                    <a:off x="3007227" y="3523353"/>
                    <a:ext cx="344202" cy="162308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 lang="ru-RU" sz="1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8" name="Блок-схема: процесс 287"/>
                  <p:cNvSpPr/>
                  <p:nvPr/>
                </p:nvSpPr>
                <p:spPr bwMode="auto">
                  <a:xfrm>
                    <a:off x="2556878" y="2483182"/>
                    <a:ext cx="1244900" cy="947956"/>
                  </a:xfrm>
                  <a:prstGeom prst="flowChartProcess">
                    <a:avLst/>
                  </a:prstGeom>
                  <a:solidFill>
                    <a:srgbClr val="FFFFFF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 lang="ru-RU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9" name="Прямая соединительная линия 288"/>
                  <p:cNvCxnSpPr/>
                  <p:nvPr/>
                </p:nvCxnSpPr>
                <p:spPr>
                  <a:xfrm rot="1932367" flipV="1">
                    <a:off x="2582958" y="2481015"/>
                    <a:ext cx="1506037" cy="972456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  <a:prstDash val="dash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Прямая соединительная линия 289"/>
                  <p:cNvCxnSpPr/>
                  <p:nvPr/>
                </p:nvCxnSpPr>
                <p:spPr>
                  <a:xfrm flipV="1">
                    <a:off x="3179328" y="2236439"/>
                    <a:ext cx="0" cy="1402805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  <a:prstDash val="dash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0" name="Прямая со стрелкой 259"/>
                <p:cNvCxnSpPr/>
                <p:nvPr/>
              </p:nvCxnSpPr>
              <p:spPr bwMode="auto">
                <a:xfrm flipH="1" flipV="1">
                  <a:off x="1892429" y="2634028"/>
                  <a:ext cx="639951" cy="1031828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012CE3"/>
                  </a:solidFill>
                  <a:prstDash val="solid"/>
                  <a:round/>
                  <a:headEnd type="none" w="med" len="med"/>
                  <a:tailEnd type="arrow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1" name="Прямая со стрелкой 260"/>
                <p:cNvCxnSpPr/>
                <p:nvPr/>
              </p:nvCxnSpPr>
              <p:spPr bwMode="auto">
                <a:xfrm flipV="1">
                  <a:off x="2531370" y="2926509"/>
                  <a:ext cx="1172900" cy="745432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012CE3"/>
                  </a:solidFill>
                  <a:prstDash val="solid"/>
                  <a:round/>
                  <a:headEnd type="none" w="med" len="med"/>
                  <a:tailEnd type="arrow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62" name="Прямоугольник 261"/>
                <p:cNvSpPr/>
                <p:nvPr/>
              </p:nvSpPr>
              <p:spPr>
                <a:xfrm>
                  <a:off x="1892430" y="2193261"/>
                  <a:ext cx="552993" cy="5869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i="1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r>
                    <a:rPr lang="ru-RU" sz="1200" i="1" baseline="-25000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р</a:t>
                  </a:r>
                  <a:r>
                    <a:rPr lang="ru-RU" sz="1800" i="1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>
                    <a:solidFill>
                      <a:srgbClr val="012CE3"/>
                    </a:solidFill>
                  </a:endParaRPr>
                </a:p>
              </p:txBody>
            </p:sp>
            <p:sp>
              <p:nvSpPr>
                <p:cNvPr id="263" name="Прямоугольник 262"/>
                <p:cNvSpPr/>
                <p:nvPr/>
              </p:nvSpPr>
              <p:spPr>
                <a:xfrm>
                  <a:off x="3451287" y="2353793"/>
                  <a:ext cx="552993" cy="5869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i="1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r>
                    <a:rPr lang="ru-RU" sz="1200" i="1" baseline="-25000" dirty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р</a:t>
                  </a:r>
                  <a:r>
                    <a:rPr lang="ru-RU" sz="1800" i="1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>
                    <a:solidFill>
                      <a:srgbClr val="012CE3"/>
                    </a:solidFill>
                  </a:endParaRPr>
                </a:p>
              </p:txBody>
            </p:sp>
            <p:sp>
              <p:nvSpPr>
                <p:cNvPr id="264" name="Дуга 263"/>
                <p:cNvSpPr/>
                <p:nvPr/>
              </p:nvSpPr>
              <p:spPr>
                <a:xfrm>
                  <a:off x="1508632" y="2719634"/>
                  <a:ext cx="2012108" cy="2287716"/>
                </a:xfrm>
                <a:prstGeom prst="arc">
                  <a:avLst>
                    <a:gd name="adj1" fmla="val 19190226"/>
                    <a:gd name="adj2" fmla="val 21008160"/>
                  </a:avLst>
                </a:prstGeom>
                <a:ln w="63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265" name="Прямая соединительная линия 264"/>
                <p:cNvCxnSpPr/>
                <p:nvPr/>
              </p:nvCxnSpPr>
              <p:spPr bwMode="auto">
                <a:xfrm flipH="1" flipV="1">
                  <a:off x="1163665" y="1895434"/>
                  <a:ext cx="7978" cy="323743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headEnd type="none"/>
                  <a:tailEnd type="stealth" w="med" len="lg"/>
                </a:ln>
                <a:ex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Прямоугольник 265"/>
                <p:cNvSpPr/>
                <p:nvPr/>
              </p:nvSpPr>
              <p:spPr>
                <a:xfrm>
                  <a:off x="1171643" y="1719576"/>
                  <a:ext cx="3449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800" i="1" dirty="0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r>
                    <a:rPr lang="ru-RU" sz="1800" i="1" dirty="0" smtClean="0">
                      <a:solidFill>
                        <a:srgbClr val="C893C7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>
                    <a:solidFill>
                      <a:srgbClr val="C893C7"/>
                    </a:solidFill>
                  </a:endParaRPr>
                </a:p>
              </p:txBody>
            </p:sp>
            <p:cxnSp>
              <p:nvCxnSpPr>
                <p:cNvPr id="267" name="Прямая соединительная линия 266"/>
                <p:cNvCxnSpPr/>
                <p:nvPr/>
              </p:nvCxnSpPr>
              <p:spPr bwMode="auto">
                <a:xfrm flipV="1">
                  <a:off x="994794" y="4952843"/>
                  <a:ext cx="3606489" cy="2757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headEnd type="none"/>
                  <a:tailEnd type="stealth" w="med" len="lg"/>
                </a:ln>
                <a:ex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Прямоугольник 267"/>
                <p:cNvSpPr/>
                <p:nvPr/>
              </p:nvSpPr>
              <p:spPr>
                <a:xfrm>
                  <a:off x="4377007" y="4920990"/>
                  <a:ext cx="2872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endParaRPr lang="ru-RU" sz="1800" dirty="0"/>
                </a:p>
              </p:txBody>
            </p:sp>
            <p:sp>
              <p:nvSpPr>
                <p:cNvPr id="269" name="Прямоугольник 268"/>
                <p:cNvSpPr/>
                <p:nvPr/>
              </p:nvSpPr>
              <p:spPr>
                <a:xfrm>
                  <a:off x="2158231" y="3644786"/>
                  <a:ext cx="616555" cy="5869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i="1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r>
                    <a:rPr lang="ru-RU" sz="1200" i="1" baseline="-25000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р</a:t>
                  </a:r>
                  <a:r>
                    <a:rPr lang="ru-RU" i="1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dirty="0">
                    <a:solidFill>
                      <a:srgbClr val="012CE3"/>
                    </a:solidFill>
                  </a:endParaRPr>
                </a:p>
              </p:txBody>
            </p:sp>
            <p:cxnSp>
              <p:nvCxnSpPr>
                <p:cNvPr id="270" name="Прямая соединительная линия 269"/>
                <p:cNvCxnSpPr/>
                <p:nvPr/>
              </p:nvCxnSpPr>
              <p:spPr>
                <a:xfrm>
                  <a:off x="2539579" y="3677445"/>
                  <a:ext cx="1188204" cy="1126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soli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Прямая соединительная линия 270"/>
                <p:cNvCxnSpPr/>
                <p:nvPr/>
              </p:nvCxnSpPr>
              <p:spPr>
                <a:xfrm flipH="1" flipV="1">
                  <a:off x="2527264" y="3659337"/>
                  <a:ext cx="2" cy="1317929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Прямая соединительная линия 271"/>
                <p:cNvCxnSpPr/>
                <p:nvPr/>
              </p:nvCxnSpPr>
              <p:spPr>
                <a:xfrm flipH="1">
                  <a:off x="1141955" y="3677445"/>
                  <a:ext cx="1397624" cy="11268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Прямоугольник 272"/>
                <p:cNvSpPr/>
                <p:nvPr/>
              </p:nvSpPr>
              <p:spPr>
                <a:xfrm>
                  <a:off x="2353205" y="4920990"/>
                  <a:ext cx="3449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r>
                    <a:rPr lang="ru-RU" sz="1800" i="1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>
                    <a:solidFill>
                      <a:srgbClr val="012CE3"/>
                    </a:solidFill>
                  </a:endParaRPr>
                </a:p>
              </p:txBody>
            </p:sp>
            <p:sp>
              <p:nvSpPr>
                <p:cNvPr id="274" name="Прямоугольник 273"/>
                <p:cNvSpPr/>
                <p:nvPr/>
              </p:nvSpPr>
              <p:spPr>
                <a:xfrm>
                  <a:off x="714652" y="3364538"/>
                  <a:ext cx="3449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i="1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r>
                    <a:rPr lang="ru-RU" sz="1800" i="1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800" dirty="0">
                    <a:solidFill>
                      <a:srgbClr val="012CE3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5" name="Прямоугольник 274"/>
                    <p:cNvSpPr/>
                    <p:nvPr/>
                  </p:nvSpPr>
                  <p:spPr>
                    <a:xfrm>
                      <a:off x="3406134" y="3154551"/>
                      <a:ext cx="571963" cy="51353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ru-RU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oMath>
                        </m:oMathPara>
                      </a14:m>
                      <a:endParaRPr lang="ru-RU" sz="1500" dirty="0"/>
                    </a:p>
                  </p:txBody>
                </p:sp>
              </mc:Choice>
              <mc:Fallback xmlns="">
                <p:sp>
                  <p:nvSpPr>
                    <p:cNvPr id="275" name="Прямоугольник 27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6134" y="3154551"/>
                      <a:ext cx="571963" cy="513539"/>
                    </a:xfrm>
                    <a:prstGeom prst="rect">
                      <a:avLst/>
                    </a:prstGeom>
                    <a:blipFill rotWithShape="0">
                      <a:blip r:embed="rId37"/>
                      <a:stretch>
                        <a:fillRect b="-113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6" name="Овал 275"/>
                <p:cNvSpPr/>
                <p:nvPr/>
              </p:nvSpPr>
              <p:spPr>
                <a:xfrm>
                  <a:off x="1136865" y="3656402"/>
                  <a:ext cx="67236" cy="62302"/>
                </a:xfrm>
                <a:prstGeom prst="ellipse">
                  <a:avLst/>
                </a:prstGeom>
                <a:solidFill>
                  <a:srgbClr val="012CE3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77" name="Овал 276"/>
                <p:cNvSpPr/>
                <p:nvPr/>
              </p:nvSpPr>
              <p:spPr>
                <a:xfrm>
                  <a:off x="2493648" y="4936408"/>
                  <a:ext cx="67236" cy="62302"/>
                </a:xfrm>
                <a:prstGeom prst="ellipse">
                  <a:avLst/>
                </a:prstGeom>
                <a:solidFill>
                  <a:srgbClr val="012CE3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78" name="Овал 277"/>
                <p:cNvSpPr/>
                <p:nvPr/>
              </p:nvSpPr>
              <p:spPr>
                <a:xfrm>
                  <a:off x="2471419" y="3631632"/>
                  <a:ext cx="94338" cy="8612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rtlCol="0" anchor="ctr">
                  <a:spAutoFit/>
                </a:bodyPr>
                <a:lstStyle/>
                <a:p>
                  <a:pPr algn="ctr"/>
                  <a:endParaRPr lang="ru-RU" dirty="0"/>
                </a:p>
              </p:txBody>
            </p:sp>
            <p:cxnSp>
              <p:nvCxnSpPr>
                <p:cNvPr id="279" name="Скругленная соединительная линия 278"/>
                <p:cNvCxnSpPr/>
                <p:nvPr/>
              </p:nvCxnSpPr>
              <p:spPr>
                <a:xfrm rot="5400000">
                  <a:off x="2275571" y="3625731"/>
                  <a:ext cx="84770" cy="24038"/>
                </a:xfrm>
                <a:prstGeom prst="curvedConnector3">
                  <a:avLst>
                    <a:gd name="adj1" fmla="val 20973"/>
                  </a:avLst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Дуга 279"/>
                <p:cNvSpPr/>
                <p:nvPr/>
              </p:nvSpPr>
              <p:spPr>
                <a:xfrm>
                  <a:off x="2314919" y="3431410"/>
                  <a:ext cx="447563" cy="478517"/>
                </a:xfrm>
                <a:prstGeom prst="arc">
                  <a:avLst>
                    <a:gd name="adj1" fmla="val 11033679"/>
                    <a:gd name="adj2" fmla="val 3406628"/>
                  </a:avLst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1" name="Прямоугольник 280"/>
                    <p:cNvSpPr/>
                    <p:nvPr/>
                  </p:nvSpPr>
                  <p:spPr>
                    <a:xfrm>
                      <a:off x="2419133" y="3097560"/>
                      <a:ext cx="581448" cy="51353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ru-RU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oMath>
                        </m:oMathPara>
                      </a14:m>
                      <a:endParaRPr lang="ru-RU" sz="1500" dirty="0"/>
                    </a:p>
                  </p:txBody>
                </p:sp>
              </mc:Choice>
              <mc:Fallback xmlns="">
                <p:sp>
                  <p:nvSpPr>
                    <p:cNvPr id="281" name="Прямоугольник 28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9133" y="3097560"/>
                      <a:ext cx="581448" cy="513539"/>
                    </a:xfrm>
                    <a:prstGeom prst="rect">
                      <a:avLst/>
                    </a:prstGeom>
                    <a:blipFill rotWithShape="0">
                      <a:blip r:embed="rId3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2" name="Прямая со стрелкой 281"/>
                <p:cNvCxnSpPr/>
                <p:nvPr/>
              </p:nvCxnSpPr>
              <p:spPr>
                <a:xfrm flipV="1">
                  <a:off x="2195654" y="2780163"/>
                  <a:ext cx="518341" cy="3370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lg" len="lg"/>
                  <a:tailEnd type="arrow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Прямая со стрелкой 282"/>
                <p:cNvCxnSpPr/>
                <p:nvPr/>
              </p:nvCxnSpPr>
              <p:spPr>
                <a:xfrm flipV="1">
                  <a:off x="2874822" y="3871090"/>
                  <a:ext cx="518341" cy="3370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lg" len="lg"/>
                  <a:tailEnd type="arrow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4" name="Прямоугольник 283"/>
                <p:cNvSpPr/>
                <p:nvPr/>
              </p:nvSpPr>
              <p:spPr>
                <a:xfrm>
                  <a:off x="2403317" y="2388896"/>
                  <a:ext cx="486985" cy="3912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00" i="1" dirty="0" err="1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V</a:t>
                  </a:r>
                  <a:r>
                    <a:rPr lang="en-US" sz="1000" i="1" baseline="-25000" dirty="0" err="1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l</a:t>
                  </a:r>
                  <a:r>
                    <a:rPr lang="ru-RU" sz="1000" i="1" dirty="0" smtClean="0">
                      <a:solidFill>
                        <a:srgbClr val="012CE3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endParaRPr lang="ru-RU" sz="1000" dirty="0">
                    <a:solidFill>
                      <a:srgbClr val="012CE3"/>
                    </a:solidFill>
                  </a:endParaRPr>
                </a:p>
              </p:txBody>
            </p:sp>
            <p:sp>
              <p:nvSpPr>
                <p:cNvPr id="285" name="Прямоугольник 284"/>
                <p:cNvSpPr/>
                <p:nvPr/>
              </p:nvSpPr>
              <p:spPr>
                <a:xfrm>
                  <a:off x="3240608" y="3905787"/>
                  <a:ext cx="452759" cy="3912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00" i="1" dirty="0" err="1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V</a:t>
                  </a:r>
                  <a:r>
                    <a:rPr lang="en-US" sz="1000" i="1" baseline="-25000" dirty="0" err="1" smtClean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</a:t>
                  </a:r>
                  <a:endParaRPr lang="ru-RU" sz="1000" dirty="0"/>
                </a:p>
              </p:txBody>
            </p:sp>
          </p:grpSp>
          <p:cxnSp>
            <p:nvCxnSpPr>
              <p:cNvPr id="257" name="Прямая со стрелкой 256"/>
              <p:cNvCxnSpPr/>
              <p:nvPr/>
            </p:nvCxnSpPr>
            <p:spPr>
              <a:xfrm flipV="1">
                <a:off x="2495634" y="3075303"/>
                <a:ext cx="937266" cy="6014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lg" len="lg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Прямоугольник 257"/>
              <p:cNvSpPr/>
              <p:nvPr/>
            </p:nvSpPr>
            <p:spPr>
              <a:xfrm>
                <a:off x="3030495" y="2584021"/>
                <a:ext cx="460095" cy="513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i="1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</a:t>
                </a:r>
                <a:endParaRPr lang="ru-RU" sz="1500" dirty="0"/>
              </a:p>
            </p:txBody>
          </p:sp>
        </p:grpSp>
        <p:cxnSp>
          <p:nvCxnSpPr>
            <p:cNvPr id="251" name="Прямая соединительная линия 250"/>
            <p:cNvCxnSpPr/>
            <p:nvPr/>
          </p:nvCxnSpPr>
          <p:spPr>
            <a:xfrm flipV="1">
              <a:off x="2067720" y="3981898"/>
              <a:ext cx="1230064" cy="763666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Прямая со стрелкой 251"/>
            <p:cNvCxnSpPr/>
            <p:nvPr/>
          </p:nvCxnSpPr>
          <p:spPr bwMode="auto">
            <a:xfrm flipH="1" flipV="1">
              <a:off x="1484382" y="3592377"/>
              <a:ext cx="692447" cy="1085250"/>
            </a:xfrm>
            <a:prstGeom prst="straightConnector1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arrow" w="sm" len="lg"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Прямая соединительная линия 252"/>
            <p:cNvCxnSpPr/>
            <p:nvPr/>
          </p:nvCxnSpPr>
          <p:spPr>
            <a:xfrm flipV="1">
              <a:off x="1367843" y="2902273"/>
              <a:ext cx="1230064" cy="763666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Прямоугольник 253"/>
            <p:cNvSpPr/>
            <p:nvPr/>
          </p:nvSpPr>
          <p:spPr>
            <a:xfrm>
              <a:off x="1783738" y="3877719"/>
              <a:ext cx="411201" cy="4401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i="1" dirty="0" smtClean="0">
                  <a:latin typeface="Times New Roman" panose="02020603050405020304" pitchFamily="18" charset="0"/>
                </a:rPr>
                <a:t>L</a:t>
              </a:r>
              <a:endParaRPr lang="ru-RU" sz="1200" dirty="0"/>
            </a:p>
          </p:txBody>
        </p:sp>
      </p:grpSp>
      <p:grpSp>
        <p:nvGrpSpPr>
          <p:cNvPr id="291" name="Группа 290"/>
          <p:cNvGrpSpPr/>
          <p:nvPr/>
        </p:nvGrpSpPr>
        <p:grpSpPr>
          <a:xfrm>
            <a:off x="621480" y="4520072"/>
            <a:ext cx="3539401" cy="1134434"/>
            <a:chOff x="1826496" y="2487072"/>
            <a:chExt cx="4420317" cy="1449222"/>
          </a:xfrm>
        </p:grpSpPr>
        <p:grpSp>
          <p:nvGrpSpPr>
            <p:cNvPr id="292" name="Группа 291"/>
            <p:cNvGrpSpPr/>
            <p:nvPr/>
          </p:nvGrpSpPr>
          <p:grpSpPr>
            <a:xfrm>
              <a:off x="1826496" y="2487072"/>
              <a:ext cx="4420317" cy="1449222"/>
              <a:chOff x="1826496" y="2487072"/>
              <a:chExt cx="4420317" cy="1449222"/>
            </a:xfrm>
          </p:grpSpPr>
          <p:sp>
            <p:nvSpPr>
              <p:cNvPr id="294" name="Блок-схема: процесс 293"/>
              <p:cNvSpPr/>
              <p:nvPr/>
            </p:nvSpPr>
            <p:spPr bwMode="auto">
              <a:xfrm>
                <a:off x="2233898" y="2733815"/>
                <a:ext cx="1244900" cy="947956"/>
              </a:xfrm>
              <a:prstGeom prst="flowChartProcess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ru-RU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5" name="Прямоугольник 294"/>
              <p:cNvSpPr/>
              <p:nvPr/>
            </p:nvSpPr>
            <p:spPr>
              <a:xfrm>
                <a:off x="2233898" y="2496980"/>
                <a:ext cx="344202" cy="1623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ru-RU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7" name="Прямоугольник 296"/>
              <p:cNvSpPr/>
              <p:nvPr/>
            </p:nvSpPr>
            <p:spPr>
              <a:xfrm>
                <a:off x="3134596" y="2487072"/>
                <a:ext cx="344202" cy="1623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ru-RU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8" name="Прямоугольник 297"/>
              <p:cNvSpPr/>
              <p:nvPr/>
            </p:nvSpPr>
            <p:spPr>
              <a:xfrm>
                <a:off x="2214197" y="3773986"/>
                <a:ext cx="344202" cy="1623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ru-RU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9" name="Прямоугольник 298"/>
              <p:cNvSpPr/>
              <p:nvPr/>
            </p:nvSpPr>
            <p:spPr>
              <a:xfrm>
                <a:off x="3134596" y="3773986"/>
                <a:ext cx="344202" cy="1623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ru-RU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0" name="Прямоугольник 299"/>
              <p:cNvSpPr/>
              <p:nvPr/>
            </p:nvSpPr>
            <p:spPr>
              <a:xfrm>
                <a:off x="5021764" y="2487072"/>
                <a:ext cx="344202" cy="1623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ru-RU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Прямоугольник 300"/>
              <p:cNvSpPr/>
              <p:nvPr/>
            </p:nvSpPr>
            <p:spPr>
              <a:xfrm>
                <a:off x="5021764" y="3773986"/>
                <a:ext cx="344202" cy="162308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ru-RU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2" name="Прямая соединительная линия 301"/>
              <p:cNvCxnSpPr/>
              <p:nvPr/>
            </p:nvCxnSpPr>
            <p:spPr>
              <a:xfrm>
                <a:off x="1826496" y="3207793"/>
                <a:ext cx="2082800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Прямая соединительная линия 302"/>
              <p:cNvCxnSpPr/>
              <p:nvPr/>
            </p:nvCxnSpPr>
            <p:spPr>
              <a:xfrm flipV="1">
                <a:off x="2856348" y="2487072"/>
                <a:ext cx="0" cy="1402805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Блок-схема: процесс 303"/>
              <p:cNvSpPr/>
              <p:nvPr/>
            </p:nvSpPr>
            <p:spPr bwMode="auto">
              <a:xfrm>
                <a:off x="4571415" y="2733815"/>
                <a:ext cx="1244900" cy="947956"/>
              </a:xfrm>
              <a:prstGeom prst="flowChartProcess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ru-RU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5" name="Прямая соединительная линия 304"/>
              <p:cNvCxnSpPr/>
              <p:nvPr/>
            </p:nvCxnSpPr>
            <p:spPr>
              <a:xfrm>
                <a:off x="4164013" y="3207793"/>
                <a:ext cx="2082800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Прямая соединительная линия 305"/>
              <p:cNvCxnSpPr/>
              <p:nvPr/>
            </p:nvCxnSpPr>
            <p:spPr>
              <a:xfrm flipV="1">
                <a:off x="5193865" y="2487072"/>
                <a:ext cx="0" cy="1402805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3" name="Стрелка вправо 292"/>
            <p:cNvSpPr/>
            <p:nvPr/>
          </p:nvSpPr>
          <p:spPr>
            <a:xfrm>
              <a:off x="3895441" y="3099843"/>
              <a:ext cx="348379" cy="215900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ru-RU" dirty="0"/>
            </a:p>
          </p:txBody>
        </p:sp>
      </p:grpSp>
      <p:cxnSp>
        <p:nvCxnSpPr>
          <p:cNvPr id="17" name="Прямая соединительная линия 16"/>
          <p:cNvCxnSpPr/>
          <p:nvPr/>
        </p:nvCxnSpPr>
        <p:spPr>
          <a:xfrm>
            <a:off x="0" y="3732830"/>
            <a:ext cx="9144000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758567" y="3910875"/>
            <a:ext cx="330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Упрощенные модели робота:</a:t>
            </a:r>
            <a:endParaRPr lang="ru-RU" dirty="0">
              <a:latin typeface="+mj-lt"/>
            </a:endParaRPr>
          </a:p>
        </p:txBody>
      </p:sp>
      <p:sp>
        <p:nvSpPr>
          <p:cNvPr id="23" name="Стрелка вправо 22"/>
          <p:cNvSpPr/>
          <p:nvPr/>
        </p:nvSpPr>
        <p:spPr>
          <a:xfrm>
            <a:off x="4740021" y="4926458"/>
            <a:ext cx="648000" cy="324000"/>
          </a:xfrm>
          <a:prstGeom prst="rightArrow">
            <a:avLst/>
          </a:prstGeom>
          <a:solidFill>
            <a:srgbClr val="1B3A9D"/>
          </a:solidFill>
          <a:ln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527032" y="4313401"/>
            <a:ext cx="3757984" cy="1605686"/>
          </a:xfrm>
          <a:prstGeom prst="rect">
            <a:avLst/>
          </a:prstGeom>
          <a:ln w="12700">
            <a:solidFill>
              <a:srgbClr val="002060"/>
            </a:solidFill>
            <a:prstDash val="solid"/>
          </a:ln>
        </p:spPr>
        <p:txBody>
          <a:bodyPr rtlCol="0" anchor="ctr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307" name="Блок-схема: процесс 306"/>
          <p:cNvSpPr/>
          <p:nvPr/>
        </p:nvSpPr>
        <p:spPr bwMode="auto">
          <a:xfrm>
            <a:off x="5579538" y="3811544"/>
            <a:ext cx="3172185" cy="2367314"/>
          </a:xfrm>
          <a:prstGeom prst="flowChartProcess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ru-R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10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tis_regular_presentation_2010">
  <a:themeElements>
    <a:clrScheme name="Custom 1">
      <a:dk1>
        <a:srgbClr val="000000"/>
      </a:dk1>
      <a:lt1>
        <a:srgbClr val="808080"/>
      </a:lt1>
      <a:dk2>
        <a:srgbClr val="FFFFFF"/>
      </a:dk2>
      <a:lt2>
        <a:srgbClr val="80808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>
        <a:spAutoFit/>
      </a:bodyPr>
      <a:lstStyle>
        <a:defPPr>
          <a:defRPr dirty="0"/>
        </a:defPPr>
      </a:lst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10479</TotalTime>
  <Words>709</Words>
  <Application>Microsoft Office PowerPoint</Application>
  <PresentationFormat>Экран (4:3)</PresentationFormat>
  <Paragraphs>328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Tetis_regular_presentation_2010</vt:lpstr>
      <vt:lpstr>Презентация PowerPoint</vt:lpstr>
      <vt:lpstr>Актуальность</vt:lpstr>
      <vt:lpstr>Задачи группового управления</vt:lpstr>
      <vt:lpstr>Постановка задачи</vt:lpstr>
      <vt:lpstr>Иерархическое построение системы управления </vt:lpstr>
      <vt:lpstr>Презентация PowerPoint</vt:lpstr>
      <vt:lpstr>Первая задача робота Помощника </vt:lpstr>
      <vt:lpstr>Вторая задача робота Помощника</vt:lpstr>
      <vt:lpstr>Математическая модель мобильного робота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Моделирование</vt:lpstr>
      <vt:lpstr>Презентация PowerPoint</vt:lpstr>
      <vt:lpstr>Иерархическое построение системы управления </vt:lpstr>
      <vt:lpstr>Презентация PowerPoint</vt:lpstr>
    </vt:vector>
  </TitlesOfParts>
  <Company>Ernst &amp; Young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(Arial bold 30 point)</dc:title>
  <dc:creator>Nadezhda.Bondareva</dc:creator>
  <cp:lastModifiedBy>Olga</cp:lastModifiedBy>
  <cp:revision>717</cp:revision>
  <cp:lastPrinted>2014-01-09T20:12:29Z</cp:lastPrinted>
  <dcterms:created xsi:type="dcterms:W3CDTF">2013-05-16T10:38:37Z</dcterms:created>
  <dcterms:modified xsi:type="dcterms:W3CDTF">2018-10-03T14:02:55Z</dcterms:modified>
</cp:coreProperties>
</file>